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66" r:id="rId2"/>
    <p:sldId id="267" r:id="rId3"/>
    <p:sldId id="269" r:id="rId4"/>
    <p:sldId id="271" r:id="rId5"/>
    <p:sldId id="272" r:id="rId6"/>
    <p:sldId id="280" r:id="rId7"/>
    <p:sldId id="273" r:id="rId8"/>
    <p:sldId id="274" r:id="rId9"/>
    <p:sldId id="275" r:id="rId10"/>
    <p:sldId id="279" r:id="rId11"/>
    <p:sldId id="277" r:id="rId12"/>
    <p:sldId id="278" r:id="rId13"/>
    <p:sldId id="285" r:id="rId14"/>
    <p:sldId id="283" r:id="rId15"/>
    <p:sldId id="270" r:id="rId16"/>
    <p:sldId id="284" r:id="rId17"/>
    <p:sldId id="286" r:id="rId18"/>
    <p:sldId id="295" r:id="rId19"/>
    <p:sldId id="296" r:id="rId20"/>
    <p:sldId id="297" r:id="rId21"/>
    <p:sldId id="298" r:id="rId22"/>
    <p:sldId id="299" r:id="rId23"/>
    <p:sldId id="281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F3E989A-C2D7-CC47-AD41-3DBDA830B6F1}">
          <p14:sldIdLst>
            <p14:sldId id="266"/>
            <p14:sldId id="267"/>
            <p14:sldId id="269"/>
            <p14:sldId id="271"/>
            <p14:sldId id="272"/>
            <p14:sldId id="280"/>
            <p14:sldId id="273"/>
            <p14:sldId id="274"/>
            <p14:sldId id="275"/>
            <p14:sldId id="279"/>
            <p14:sldId id="277"/>
            <p14:sldId id="278"/>
            <p14:sldId id="285"/>
            <p14:sldId id="283"/>
          </p14:sldIdLst>
        </p14:section>
        <p14:section name="Hadron Physics" id="{C27AF52E-DBEF-4783-8A75-0FD6277A05CF}">
          <p14:sldIdLst>
            <p14:sldId id="270"/>
            <p14:sldId id="284"/>
          </p14:sldIdLst>
        </p14:section>
        <p14:section name="Exp Setup" id="{B862893A-661C-4149-BBBB-A47CAAE5C065}">
          <p14:sldIdLst>
            <p14:sldId id="286"/>
            <p14:sldId id="295"/>
            <p14:sldId id="296"/>
            <p14:sldId id="297"/>
          </p14:sldIdLst>
        </p14:section>
        <p14:section name="Analysis" id="{5034046A-5048-45D2-A8ED-A95EFEEFBB00}">
          <p14:sldIdLst>
            <p14:sldId id="298"/>
            <p14:sldId id="299"/>
            <p14:sldId id="281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8giovanni@gmail.com" initials="c" lastIdx="2" clrIdx="0">
    <p:extLst>
      <p:ext uri="{19B8F6BF-5375-455C-9EA6-DF929625EA0E}">
        <p15:presenceInfo xmlns:p15="http://schemas.microsoft.com/office/powerpoint/2012/main" userId="f6355a6321250f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700"/>
    <a:srgbClr val="068834"/>
    <a:srgbClr val="1F77B4"/>
    <a:srgbClr val="9B0013"/>
    <a:srgbClr val="9B0014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 autoAdjust="0"/>
    <p:restoredTop sz="95400" autoAdjust="0"/>
  </p:normalViewPr>
  <p:slideViewPr>
    <p:cSldViewPr snapToObjects="1">
      <p:cViewPr varScale="1">
        <p:scale>
          <a:sx n="85" d="100"/>
          <a:sy n="85" d="100"/>
        </p:scale>
        <p:origin x="65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="" xmlns:a16="http://schemas.microsoft.com/office/drawing/2014/main" id="{69CBA3B2-35A4-6C4D-A9B7-FC7E1FFFA6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="" xmlns:a16="http://schemas.microsoft.com/office/drawing/2014/main" id="{87E57C3B-874A-DD4B-BCBF-6EA606AA19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66391-C36F-E443-BB71-0E64FF979FDB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="" xmlns:a16="http://schemas.microsoft.com/office/drawing/2014/main" id="{E8A54165-809E-C644-BF62-24FDB38F02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="" xmlns:a16="http://schemas.microsoft.com/office/drawing/2014/main" id="{2FE5189A-DD11-EF46-8E77-2E00A58939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7F6EE-E3CC-FD47-8AEE-CA98BFED335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4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C548-56CF-AD45-B79A-0EC75DD2336C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514BA-DF08-4544-B7F6-21BED4D8F11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9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2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3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3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0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Lund model implemented</a:t>
            </a:r>
            <a:r>
              <a:rPr lang="en-US" baseline="0" dirty="0" smtClean="0"/>
              <a:t> in</a:t>
            </a:r>
            <a:r>
              <a:rPr lang="en-US" dirty="0" smtClean="0"/>
              <a:t> </a:t>
            </a:r>
            <a:r>
              <a:rPr lang="en-US" dirty="0" err="1" smtClean="0"/>
              <a:t>Monash</a:t>
            </a:r>
            <a:r>
              <a:rPr lang="en-US" baseline="0" dirty="0" smtClean="0"/>
              <a:t>, </a:t>
            </a:r>
            <a:r>
              <a:rPr lang="en-US" dirty="0" smtClean="0"/>
              <a:t>the default tune of PYTHIA event</a:t>
            </a:r>
            <a:r>
              <a:rPr lang="en-US" baseline="0" dirty="0" smtClean="0"/>
              <a:t> </a:t>
            </a:r>
            <a:r>
              <a:rPr lang="en-US" dirty="0" smtClean="0"/>
              <a:t>generator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7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60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gas choice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changed between run2 and 3 as well as the readout system on the endplates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4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 userDrawn="1"/>
        </p:nvGrpSpPr>
        <p:grpSpPr>
          <a:xfrm>
            <a:off x="0" y="5"/>
            <a:ext cx="12192000" cy="948267"/>
            <a:chOff x="0" y="1"/>
            <a:chExt cx="12192000" cy="948267"/>
          </a:xfrm>
        </p:grpSpPr>
        <p:pic>
          <p:nvPicPr>
            <p:cNvPr id="9" name="Immagine 8">
              <a:extLst>
                <a:ext uri="{FF2B5EF4-FFF2-40B4-BE49-F238E27FC236}">
                  <a16:creationId xmlns="" xmlns:a16="http://schemas.microsoft.com/office/drawing/2014/main" id="{E47DEB7E-F71D-D84F-9011-B56FE9D81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780" t="23069"/>
            <a:stretch/>
          </p:blipFill>
          <p:spPr>
            <a:xfrm>
              <a:off x="0" y="1"/>
              <a:ext cx="12192000" cy="948267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="" xmlns:a16="http://schemas.microsoft.com/office/drawing/2014/main" id="{7143AF52-E038-704E-8B38-1D351568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7422" y="37388"/>
              <a:ext cx="1956618" cy="8734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0E6E85-FB09-422F-9E58-E9E02FE7FD20}" type="datetime1">
              <a:rPr lang="it-IT" smtClean="0"/>
              <a:pPr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FD6AA-E63A-A446-AE74-D7B2F3293778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9188"/>
            <a:ext cx="908720" cy="90872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3648" r="978" b="3648"/>
          <a:stretch/>
        </p:blipFill>
        <p:spPr>
          <a:xfrm>
            <a:off x="820" y="927101"/>
            <a:ext cx="12193200" cy="30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5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91B40-CD7A-4CF8-9C37-38C600C8BA41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8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5566-EC7A-402F-AF4F-860FB3FDA499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16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3F292-3E2E-495F-8E6D-F62BA1C84BA3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1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FBFA-37B9-4868-A534-3E84DAFEF827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7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79F85-8DB8-472D-9517-3FBEEDD3700A}" type="datetime1">
              <a:rPr lang="it-IT" smtClean="0"/>
              <a:t>06/11/2022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775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DE0D-C464-4E72-970E-FD96E2DD3F69}" type="datetime1">
              <a:rPr lang="it-IT" smtClean="0"/>
              <a:t>06/11/2022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010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C2AC-F1D8-4775-9556-B067BCEEC6B4}" type="datetime1">
              <a:rPr lang="it-IT" smtClean="0"/>
              <a:t>06/11/2022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74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 userDrawn="1"/>
        </p:nvSpPr>
        <p:spPr>
          <a:xfrm>
            <a:off x="-22984" y="6138733"/>
            <a:ext cx="11376784" cy="194854"/>
          </a:xfrm>
          <a:prstGeom prst="rect">
            <a:avLst/>
          </a:prstGeom>
          <a:solidFill>
            <a:srgbClr val="9B0013"/>
          </a:solidFill>
          <a:ln>
            <a:solidFill>
              <a:srgbClr val="9B00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475654"/>
            <a:ext cx="2743200" cy="365125"/>
          </a:xfrm>
        </p:spPr>
        <p:txBody>
          <a:bodyPr/>
          <a:lstStyle>
            <a:lvl1pPr>
              <a:defRPr sz="1400">
                <a:solidFill>
                  <a:srgbClr val="9B0013"/>
                </a:solidFill>
              </a:defRPr>
            </a:lvl1pPr>
          </a:lstStyle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77640"/>
            <a:ext cx="4114800" cy="365125"/>
          </a:xfrm>
        </p:spPr>
        <p:txBody>
          <a:bodyPr/>
          <a:lstStyle>
            <a:lvl1pPr>
              <a:defRPr sz="1400">
                <a:solidFill>
                  <a:srgbClr val="9B0013"/>
                </a:solidFill>
              </a:defRPr>
            </a:lvl1pPr>
          </a:lstStyle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75653"/>
            <a:ext cx="2743200" cy="365125"/>
          </a:xfrm>
        </p:spPr>
        <p:txBody>
          <a:bodyPr/>
          <a:lstStyle>
            <a:lvl1pPr>
              <a:defRPr sz="1400">
                <a:solidFill>
                  <a:srgbClr val="9B0013"/>
                </a:solidFill>
              </a:defRPr>
            </a:lvl1pPr>
          </a:lstStyle>
          <a:p>
            <a:fld id="{8E1FD6AA-E63A-A446-AE74-D7B2F3293778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="" xmlns:a16="http://schemas.microsoft.com/office/drawing/2014/main" id="{11981F73-4EE0-514F-B43A-E709FADE36F0}"/>
              </a:ext>
            </a:extLst>
          </p:cNvPr>
          <p:cNvSpPr txBox="1"/>
          <p:nvPr userDrawn="1"/>
        </p:nvSpPr>
        <p:spPr>
          <a:xfrm>
            <a:off x="348632" y="120190"/>
            <a:ext cx="9267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Presentation Overview</a:t>
            </a:r>
            <a:endParaRPr lang="en-GB" sz="4000" b="1" dirty="0">
              <a:solidFill>
                <a:schemeClr val="bg1"/>
              </a:solidFill>
            </a:endParaRPr>
          </a:p>
        </p:txBody>
      </p:sp>
      <p:grpSp>
        <p:nvGrpSpPr>
          <p:cNvPr id="7" name="Gruppo 6"/>
          <p:cNvGrpSpPr/>
          <p:nvPr userDrawn="1"/>
        </p:nvGrpSpPr>
        <p:grpSpPr>
          <a:xfrm>
            <a:off x="0" y="5"/>
            <a:ext cx="12192000" cy="948267"/>
            <a:chOff x="0" y="1"/>
            <a:chExt cx="12192000" cy="948267"/>
          </a:xfrm>
        </p:grpSpPr>
        <p:pic>
          <p:nvPicPr>
            <p:cNvPr id="8" name="Immagine 7">
              <a:extLst>
                <a:ext uri="{FF2B5EF4-FFF2-40B4-BE49-F238E27FC236}">
                  <a16:creationId xmlns="" xmlns:a16="http://schemas.microsoft.com/office/drawing/2014/main" id="{E47DEB7E-F71D-D84F-9011-B56FE9D81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780" t="23069"/>
            <a:stretch/>
          </p:blipFill>
          <p:spPr>
            <a:xfrm>
              <a:off x="0" y="1"/>
              <a:ext cx="12192000" cy="948267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="" xmlns:a16="http://schemas.microsoft.com/office/drawing/2014/main" id="{7143AF52-E038-704E-8B38-1D351568B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7422" y="37388"/>
              <a:ext cx="1956618" cy="873490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="" xmlns:a16="http://schemas.microsoft.com/office/drawing/2014/main" id="{D6FBB25C-2097-A042-856A-99D1E940CD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4821" y="5853808"/>
            <a:ext cx="759855" cy="76470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48635" y="0"/>
            <a:ext cx="9738791" cy="94826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</a:t>
            </a:r>
            <a:r>
              <a:rPr lang="it-IT" dirty="0" smtClean="0"/>
              <a:t>titolo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48632" y="1068457"/>
            <a:ext cx="11363992" cy="464130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64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65DCA-CD68-4A29-9DEB-8DA90E8C59C2}" type="datetime1">
              <a:rPr lang="it-IT" smtClean="0"/>
              <a:t>06/11/2022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53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7073-1E31-402B-B91C-F6DEA925F338}" type="datetime1">
              <a:rPr lang="it-IT" smtClean="0"/>
              <a:t>06/11/2022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52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B94C6-A5D3-4898-85D9-DDEE4B4D2320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D6AA-E63A-A446-AE74-D7B2F32937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760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3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/>
          </p:nvPr>
        </p:nvSpPr>
        <p:spPr>
          <a:xfrm>
            <a:off x="914400" y="3935783"/>
            <a:ext cx="10363200" cy="1836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9B0013"/>
                </a:solidFill>
              </a:rPr>
              <a:t>Study of heavy-</a:t>
            </a:r>
            <a:r>
              <a:rPr lang="en-US" b="1" dirty="0" err="1">
                <a:solidFill>
                  <a:srgbClr val="9B0013"/>
                </a:solidFill>
              </a:rPr>
              <a:t>flavour</a:t>
            </a:r>
            <a:r>
              <a:rPr lang="en-US" b="1" dirty="0">
                <a:solidFill>
                  <a:srgbClr val="9B0013"/>
                </a:solidFill>
              </a:rPr>
              <a:t> baryons with machine </a:t>
            </a:r>
            <a:r>
              <a:rPr lang="en-US" b="1" dirty="0" smtClean="0">
                <a:solidFill>
                  <a:srgbClr val="9B0013"/>
                </a:solidFill>
              </a:rPr>
              <a:t>learning with </a:t>
            </a:r>
            <a:r>
              <a:rPr lang="en-US" b="1" dirty="0">
                <a:solidFill>
                  <a:srgbClr val="9B0013"/>
                </a:solidFill>
              </a:rPr>
              <a:t>ALICE</a:t>
            </a:r>
            <a:endParaRPr lang="it-IT" b="1" dirty="0">
              <a:solidFill>
                <a:srgbClr val="9B0013"/>
              </a:solidFill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0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-22985" y="371645"/>
            <a:ext cx="9215329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191344" y="5892589"/>
            <a:ext cx="1192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+mj-lt"/>
              </a:rPr>
              <a:t>Student</a:t>
            </a:r>
            <a:r>
              <a:rPr lang="it-IT" dirty="0">
                <a:latin typeface="+mj-lt"/>
              </a:rPr>
              <a:t>:	Giovanni </a:t>
            </a:r>
            <a:r>
              <a:rPr lang="it-IT" dirty="0" err="1">
                <a:latin typeface="+mj-lt"/>
              </a:rPr>
              <a:t>Celotto</a:t>
            </a:r>
            <a:r>
              <a:rPr lang="it-IT" dirty="0">
                <a:latin typeface="+mj-lt"/>
              </a:rPr>
              <a:t>													Supervisor:		Dr. Andrea Rossi</a:t>
            </a:r>
          </a:p>
          <a:p>
            <a:r>
              <a:rPr lang="it-IT" dirty="0">
                <a:latin typeface="+mj-lt"/>
              </a:rPr>
              <a:t>Date:	02/11/2022 														Co-supervisor:		Dr. Mattia </a:t>
            </a:r>
            <a:r>
              <a:rPr lang="it-IT" dirty="0" err="1">
                <a:latin typeface="+mj-lt"/>
              </a:rPr>
              <a:t>Faggin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4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arrotondato 17"/>
          <p:cNvSpPr/>
          <p:nvPr/>
        </p:nvSpPr>
        <p:spPr>
          <a:xfrm>
            <a:off x="9034008" y="5526763"/>
            <a:ext cx="2246568" cy="516996"/>
          </a:xfrm>
          <a:prstGeom prst="roundRect">
            <a:avLst>
              <a:gd name="adj" fmla="val 38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76" y="3490876"/>
            <a:ext cx="5420390" cy="969236"/>
          </a:xfrm>
          <a:prstGeom prst="rect">
            <a:avLst/>
          </a:prstGeom>
        </p:spPr>
      </p:pic>
      <p:sp>
        <p:nvSpPr>
          <p:cNvPr id="7" name="Rettangolo arrotondato 6"/>
          <p:cNvSpPr/>
          <p:nvPr/>
        </p:nvSpPr>
        <p:spPr>
          <a:xfrm>
            <a:off x="8544272" y="3607024"/>
            <a:ext cx="1944216" cy="840789"/>
          </a:xfrm>
          <a:prstGeom prst="roundRect">
            <a:avLst>
              <a:gd name="adj" fmla="val 38000"/>
            </a:avLst>
          </a:prstGeom>
          <a:noFill/>
          <a:ln w="28575"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6122876" y="1556792"/>
            <a:ext cx="5473824" cy="1891093"/>
          </a:xfrm>
          <a:prstGeom prst="roundRect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Determination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the </a:t>
            </a:r>
            <a:r>
              <a:rPr lang="it-IT" sz="2000" b="1" i="1" dirty="0" err="1" smtClean="0">
                <a:solidFill>
                  <a:schemeClr val="tx1"/>
                </a:solidFill>
              </a:rPr>
              <a:t>working</a:t>
            </a:r>
            <a:r>
              <a:rPr lang="it-IT" sz="2000" b="1" i="1" dirty="0" smtClean="0">
                <a:solidFill>
                  <a:schemeClr val="tx1"/>
                </a:solidFill>
              </a:rPr>
              <a:t> </a:t>
            </a:r>
            <a:r>
              <a:rPr lang="it-IT" sz="2000" b="1" i="1" dirty="0" err="1" smtClean="0">
                <a:solidFill>
                  <a:schemeClr val="tx1"/>
                </a:solidFill>
              </a:rPr>
              <a:t>point</a:t>
            </a:r>
            <a:r>
              <a:rPr lang="it-IT" sz="2000" i="1" dirty="0" smtClean="0">
                <a:solidFill>
                  <a:schemeClr val="tx1"/>
                </a:solidFill>
                <a:latin typeface="+mj-lt"/>
              </a:rPr>
              <a:t> (i.e.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Cut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on the score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that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maximizes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the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significance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Expected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Background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Expected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Signal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ML on </a:t>
            </a:r>
            <a:r>
              <a:rPr lang="it-IT" smtClean="0"/>
              <a:t>the data: Application</a:t>
            </a:r>
            <a:endParaRPr lang="it-IT" dirty="0"/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330" t="54298" r="5638" b="14086"/>
          <a:stretch/>
        </p:blipFill>
        <p:spPr>
          <a:xfrm>
            <a:off x="9120336" y="5530543"/>
            <a:ext cx="2651794" cy="569074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4"/>
          <a:srcRect l="204" t="672" r="3964" b="814"/>
          <a:stretch/>
        </p:blipFill>
        <p:spPr>
          <a:xfrm>
            <a:off x="191344" y="1230879"/>
            <a:ext cx="5328592" cy="4104000"/>
          </a:xfrm>
          <a:prstGeom prst="rect">
            <a:avLst/>
          </a:prstGeom>
        </p:spPr>
      </p:pic>
      <p:sp>
        <p:nvSpPr>
          <p:cNvPr id="19" name="Rettangolo arrotondato 18"/>
          <p:cNvSpPr/>
          <p:nvPr/>
        </p:nvSpPr>
        <p:spPr>
          <a:xfrm>
            <a:off x="10560496" y="3607024"/>
            <a:ext cx="1013633" cy="840789"/>
          </a:xfrm>
          <a:prstGeom prst="roundRect">
            <a:avLst>
              <a:gd name="adj" fmla="val 38000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arrotondato 27"/>
          <p:cNvSpPr/>
          <p:nvPr/>
        </p:nvSpPr>
        <p:spPr>
          <a:xfrm>
            <a:off x="7032104" y="3594725"/>
            <a:ext cx="1468800" cy="840789"/>
          </a:xfrm>
          <a:prstGeom prst="roundRect">
            <a:avLst>
              <a:gd name="adj" fmla="val 38000"/>
            </a:avLst>
          </a:prstGeom>
          <a:noFill/>
          <a:ln w="28575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arrotondato 15"/>
              <p:cNvSpPr/>
              <p:nvPr/>
            </p:nvSpPr>
            <p:spPr>
              <a:xfrm>
                <a:off x="3993449" y="5499784"/>
                <a:ext cx="2246568" cy="516996"/>
              </a:xfrm>
              <a:prstGeom prst="roundRect">
                <a:avLst>
                  <a:gd name="adj" fmla="val 38000"/>
                </a:avLst>
              </a:prstGeom>
              <a:solidFill>
                <a:srgbClr val="1F77B4">
                  <a:alpha val="50000"/>
                </a:srgbClr>
              </a:solidFill>
              <a:ln>
                <a:solidFill>
                  <a:srgbClr val="1F77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it-IT" sz="1400" dirty="0" smtClean="0">
                    <a:solidFill>
                      <a:schemeClr val="tx1"/>
                    </a:solidFill>
                    <a:latin typeface="+mj-lt"/>
                  </a:rPr>
                  <a:t>Pt-differential cross </a:t>
                </a:r>
                <a:r>
                  <a:rPr lang="it-IT" sz="1400" dirty="0" err="1" smtClean="0">
                    <a:solidFill>
                      <a:schemeClr val="tx1"/>
                    </a:solidFill>
                    <a:latin typeface="+mj-lt"/>
                  </a:rPr>
                  <a:t>section</a:t>
                </a:r>
                <a:endParaRPr lang="it-IT" sz="1400" dirty="0" smtClean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Sup>
                        <m:sSubSup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ttangolo arrotondat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449" y="5499784"/>
                <a:ext cx="2246568" cy="516996"/>
              </a:xfrm>
              <a:prstGeom prst="roundRect">
                <a:avLst>
                  <a:gd name="adj" fmla="val 38000"/>
                </a:avLst>
              </a:prstGeom>
              <a:blipFill rotWithShape="0">
                <a:blip r:embed="rId5"/>
                <a:stretch>
                  <a:fillRect t="-1149" b="-5747"/>
                </a:stretch>
              </a:blipFill>
              <a:ln>
                <a:solidFill>
                  <a:srgbClr val="1F77B4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arrotondato 16"/>
              <p:cNvSpPr/>
              <p:nvPr/>
            </p:nvSpPr>
            <p:spPr>
              <a:xfrm>
                <a:off x="6479820" y="5499784"/>
                <a:ext cx="2246568" cy="516996"/>
              </a:xfrm>
              <a:prstGeom prst="roundRect">
                <a:avLst>
                  <a:gd name="adj" fmla="val 38000"/>
                </a:avLst>
              </a:prstGeom>
              <a:solidFill>
                <a:srgbClr val="9B0014">
                  <a:alpha val="50000"/>
                </a:srgbClr>
              </a:solidFill>
              <a:ln>
                <a:solidFill>
                  <a:srgbClr val="9B00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>
                    <a:solidFill>
                      <a:schemeClr val="tx1"/>
                    </a:solidFill>
                    <a:latin typeface="+mj-lt"/>
                  </a:rPr>
                  <a:t>Efficiency </a:t>
                </a:r>
                <a14:m>
                  <m:oMath xmlns:m="http://schemas.openxmlformats.org/officeDocument/2006/math">
                    <m:r>
                      <a:rPr lang="it-IT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+mj-lt"/>
                  </a:rPr>
                  <a:t> acceptance</a:t>
                </a:r>
              </a:p>
            </p:txBody>
          </p:sp>
        </mc:Choice>
        <mc:Fallback xmlns="">
          <p:sp>
            <p:nvSpPr>
              <p:cNvPr id="17" name="Rettangolo arrotondat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20" y="5499784"/>
                <a:ext cx="2246568" cy="516996"/>
              </a:xfrm>
              <a:prstGeom prst="roundRect">
                <a:avLst>
                  <a:gd name="adj" fmla="val 38000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9B001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1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9" grpId="0" animBg="1"/>
      <p:bldP spid="28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204" t="672" r="3964" b="814"/>
          <a:stretch/>
        </p:blipFill>
        <p:spPr>
          <a:xfrm>
            <a:off x="191344" y="1230879"/>
            <a:ext cx="5328592" cy="4104000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 rotWithShape="1">
          <a:blip r:embed="rId3"/>
          <a:srcRect l="204" t="27509" r="36340" b="814"/>
          <a:stretch/>
        </p:blipFill>
        <p:spPr>
          <a:xfrm>
            <a:off x="191344" y="2348879"/>
            <a:ext cx="3528392" cy="2985999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Determination </a:t>
            </a:r>
            <a:r>
              <a:rPr lang="it-IT" dirty="0" smtClean="0"/>
              <a:t>of the </a:t>
            </a:r>
            <a:r>
              <a:rPr lang="it-IT" dirty="0" err="1" smtClean="0"/>
              <a:t>working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988811"/>
            <a:ext cx="2992755" cy="2584205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10800000">
            <a:off x="7731919" y="2091029"/>
            <a:ext cx="421481" cy="1012600"/>
          </a:xfrm>
          <a:prstGeom prst="upArrow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/>
          <p:cNvCxnSpPr/>
          <p:nvPr/>
        </p:nvCxnSpPr>
        <p:spPr>
          <a:xfrm>
            <a:off x="756000" y="2348880"/>
            <a:ext cx="0" cy="2520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arrotondato 47"/>
          <p:cNvSpPr/>
          <p:nvPr/>
        </p:nvSpPr>
        <p:spPr>
          <a:xfrm>
            <a:off x="9727232" y="1412776"/>
            <a:ext cx="1513384" cy="786701"/>
          </a:xfrm>
          <a:prstGeom prst="roundRect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 smtClean="0">
                <a:solidFill>
                  <a:schemeClr val="tx1"/>
                </a:solidFill>
                <a:latin typeface="+mj-lt"/>
              </a:rPr>
              <a:t>WP=0.035</a:t>
            </a:r>
          </a:p>
          <a:p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Signif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= 14.3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9" name="Immagine 4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41" y="3240176"/>
            <a:ext cx="3002769" cy="2870116"/>
          </a:xfrm>
          <a:prstGeom prst="rect">
            <a:avLst/>
          </a:prstGeom>
        </p:spPr>
      </p:pic>
      <p:cxnSp>
        <p:nvCxnSpPr>
          <p:cNvPr id="14" name="Connettore 4 13"/>
          <p:cNvCxnSpPr/>
          <p:nvPr/>
        </p:nvCxnSpPr>
        <p:spPr>
          <a:xfrm>
            <a:off x="7176120" y="3573016"/>
            <a:ext cx="1259766" cy="1102218"/>
          </a:xfrm>
          <a:prstGeom prst="bentConnector3">
            <a:avLst>
              <a:gd name="adj1" fmla="val 1610"/>
            </a:avLst>
          </a:prstGeom>
          <a:ln w="38100">
            <a:solidFill>
              <a:srgbClr val="A4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8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4505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arrotondato 10"/>
          <p:cNvSpPr/>
          <p:nvPr/>
        </p:nvSpPr>
        <p:spPr>
          <a:xfrm>
            <a:off x="9216696" y="2200900"/>
            <a:ext cx="2745194" cy="720000"/>
          </a:xfrm>
          <a:prstGeom prst="roundRect">
            <a:avLst>
              <a:gd name="adj" fmla="val 3800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Measurement</a:t>
            </a:r>
            <a:r>
              <a:rPr lang="it-IT" dirty="0" smtClean="0"/>
              <a:t> of the cross </a:t>
            </a:r>
            <a:r>
              <a:rPr lang="it-IT" dirty="0" err="1" smtClean="0"/>
              <a:t>section</a:t>
            </a:r>
            <a:endParaRPr lang="it-IT" dirty="0"/>
          </a:p>
        </p:txBody>
      </p:sp>
      <p:grpSp>
        <p:nvGrpSpPr>
          <p:cNvPr id="22" name="Gruppo 21"/>
          <p:cNvGrpSpPr/>
          <p:nvPr/>
        </p:nvGrpSpPr>
        <p:grpSpPr>
          <a:xfrm>
            <a:off x="623393" y="1095615"/>
            <a:ext cx="5057926" cy="1140512"/>
            <a:chOff x="623392" y="1196752"/>
            <a:chExt cx="6386093" cy="1440000"/>
          </a:xfrm>
        </p:grpSpPr>
        <p:pic>
          <p:nvPicPr>
            <p:cNvPr id="17" name="Immagin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392" y="1196752"/>
              <a:ext cx="6386093" cy="1440000"/>
            </a:xfrm>
            <a:prstGeom prst="rect">
              <a:avLst/>
            </a:prstGeom>
          </p:spPr>
        </p:pic>
        <p:sp>
          <p:nvSpPr>
            <p:cNvPr id="8" name="Rettangolo arrotondato 7"/>
            <p:cNvSpPr/>
            <p:nvPr/>
          </p:nvSpPr>
          <p:spPr>
            <a:xfrm>
              <a:off x="2609292" y="1861063"/>
              <a:ext cx="2694620" cy="559825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9B00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arrotondato 9"/>
            <p:cNvSpPr/>
            <p:nvPr/>
          </p:nvSpPr>
          <p:spPr>
            <a:xfrm>
              <a:off x="5447928" y="1861065"/>
              <a:ext cx="1296144" cy="487816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3503712" y="1268760"/>
              <a:ext cx="828000" cy="520297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4367900" y="1268760"/>
              <a:ext cx="1584084" cy="520297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0688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5975841" y="2200900"/>
            <a:ext cx="3182772" cy="783843"/>
            <a:chOff x="8593058" y="2725199"/>
            <a:chExt cx="3182772" cy="783843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3013" y="2746902"/>
              <a:ext cx="3152817" cy="762140"/>
            </a:xfrm>
            <a:prstGeom prst="rect">
              <a:avLst/>
            </a:prstGeom>
          </p:spPr>
        </p:pic>
        <p:sp>
          <p:nvSpPr>
            <p:cNvPr id="9" name="Rettangolo arrotondato 8"/>
            <p:cNvSpPr/>
            <p:nvPr/>
          </p:nvSpPr>
          <p:spPr>
            <a:xfrm>
              <a:off x="8593058" y="2725199"/>
              <a:ext cx="3126668" cy="720000"/>
            </a:xfrm>
            <a:prstGeom prst="roundRect">
              <a:avLst>
                <a:gd name="adj" fmla="val 38000"/>
              </a:avLst>
            </a:prstGeom>
            <a:solidFill>
              <a:srgbClr val="9B0014">
                <a:alpha val="50000"/>
              </a:srgbClr>
            </a:solidFill>
            <a:ln w="28575">
              <a:solidFill>
                <a:srgbClr val="9B00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t-IT" sz="1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Rettangolo arrotondato 13"/>
          <p:cNvSpPr/>
          <p:nvPr/>
        </p:nvSpPr>
        <p:spPr>
          <a:xfrm>
            <a:off x="6304563" y="1082403"/>
            <a:ext cx="2191933" cy="720000"/>
          </a:xfrm>
          <a:prstGeom prst="roundRect">
            <a:avLst>
              <a:gd name="adj" fmla="val 38000"/>
            </a:avLst>
          </a:prstGeom>
          <a:solidFill>
            <a:srgbClr val="1F77B4">
              <a:alpha val="50000"/>
            </a:srgbClr>
          </a:solidFill>
          <a:ln w="28575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Signal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from the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fit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arrotondato 15"/>
              <p:cNvSpPr/>
              <p:nvPr/>
            </p:nvSpPr>
            <p:spPr>
              <a:xfrm>
                <a:off x="9210417" y="1078623"/>
                <a:ext cx="2745194" cy="720000"/>
              </a:xfrm>
              <a:prstGeom prst="roundRect">
                <a:avLst>
                  <a:gd name="adj" fmla="val 38000"/>
                </a:avLst>
              </a:prstGeom>
              <a:solidFill>
                <a:srgbClr val="068834">
                  <a:alpha val="50000"/>
                </a:srgbClr>
              </a:solidFill>
              <a:ln w="28575">
                <a:solidFill>
                  <a:srgbClr val="0688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Fraction of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prompt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out of the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total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endParaRPr lang="it-IT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ttangolo arrotondat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417" y="1078623"/>
                <a:ext cx="2745194" cy="720000"/>
              </a:xfrm>
              <a:prstGeom prst="roundRect">
                <a:avLst>
                  <a:gd name="adj" fmla="val 38000"/>
                </a:avLst>
              </a:prstGeom>
              <a:blipFill rotWithShape="0">
                <a:blip r:embed="rId4"/>
                <a:stretch>
                  <a:fillRect t="-1626" b="-10569"/>
                </a:stretch>
              </a:blipFill>
              <a:ln w="28575">
                <a:solidFill>
                  <a:srgbClr val="068834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magin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9197"/>
            <a:ext cx="5924677" cy="3183792"/>
          </a:xfrm>
          <a:prstGeom prst="rect">
            <a:avLst/>
          </a:prstGeom>
        </p:spPr>
      </p:pic>
      <p:sp>
        <p:nvSpPr>
          <p:cNvPr id="25" name="CasellaDiTesto 24"/>
          <p:cNvSpPr txBox="1"/>
          <p:nvPr/>
        </p:nvSpPr>
        <p:spPr>
          <a:xfrm>
            <a:off x="6005797" y="3931346"/>
            <a:ext cx="5850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err="1" smtClean="0">
                <a:latin typeface="+mj-lt"/>
              </a:rPr>
              <a:t>Our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results</a:t>
            </a:r>
            <a:r>
              <a:rPr lang="it-IT" sz="2000" dirty="0">
                <a:latin typeface="+mj-lt"/>
              </a:rPr>
              <a:t> are in </a:t>
            </a:r>
            <a:r>
              <a:rPr lang="it-IT" sz="2000" dirty="0" err="1" smtClean="0">
                <a:latin typeface="+mj-lt"/>
              </a:rPr>
              <a:t>good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agreement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>
                <a:latin typeface="+mj-lt"/>
              </a:rPr>
              <a:t>with </a:t>
            </a:r>
            <a:r>
              <a:rPr lang="it-IT" sz="2000" dirty="0" smtClean="0">
                <a:latin typeface="+mj-lt"/>
              </a:rPr>
              <a:t>the </a:t>
            </a:r>
            <a:r>
              <a:rPr lang="it-IT" sz="2000" dirty="0" err="1" smtClean="0">
                <a:latin typeface="+mj-lt"/>
              </a:rPr>
              <a:t>values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>
                <a:latin typeface="+mj-lt"/>
              </a:rPr>
              <a:t>published</a:t>
            </a:r>
            <a:r>
              <a:rPr lang="it-IT" sz="2000" dirty="0">
                <a:latin typeface="+mj-lt"/>
              </a:rPr>
              <a:t> by </a:t>
            </a:r>
            <a:r>
              <a:rPr lang="it-IT" sz="2000" dirty="0" smtClean="0">
                <a:latin typeface="+mj-lt"/>
              </a:rPr>
              <a:t>the ALICE Collaboration</a:t>
            </a:r>
            <a:endParaRPr lang="it-IT" sz="2000" dirty="0">
              <a:latin typeface="+mj-lt"/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1065" y="2377000"/>
            <a:ext cx="2664000" cy="44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6005797" y="5053623"/>
                <a:ext cx="5949814" cy="767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S. Acharya et al.,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“Measurement of Prompt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1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0,++</m:t>
                        </m:r>
                      </m:sup>
                    </m:sSubSup>
                  </m:oMath>
                </a14:m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(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2455) production in 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proton-proton collisions at √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s = 13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TeV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”.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Phys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. Rev.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Lett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., 128:012001, Jan 2022</a:t>
                </a:r>
                <a:endParaRPr lang="it-IT" sz="14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797" y="5053623"/>
                <a:ext cx="5949814" cy="767967"/>
              </a:xfrm>
              <a:prstGeom prst="rect">
                <a:avLst/>
              </a:prstGeom>
              <a:blipFill rotWithShape="0">
                <a:blip r:embed="rId7"/>
                <a:stretch>
                  <a:fillRect l="-307" b="-7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r>
              <a:rPr lang="it-IT" dirty="0" smtClean="0"/>
              <a:t> and </a:t>
            </a:r>
            <a:r>
              <a:rPr lang="it-IT" dirty="0" err="1" smtClean="0"/>
              <a:t>Perspectives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/>
              <p:cNvSpPr>
                <a:spLocks noGrp="1"/>
              </p:cNvSpPr>
              <p:nvPr>
                <p:ph idx="1"/>
              </p:nvPr>
            </p:nvSpPr>
            <p:spPr>
              <a:xfrm>
                <a:off x="348632" y="1068457"/>
                <a:ext cx="11363992" cy="488082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000" dirty="0" smtClean="0"/>
                  <a:t>We </a:t>
                </a:r>
                <a:r>
                  <a:rPr lang="it-IT" sz="2000" dirty="0" err="1" smtClean="0"/>
                  <a:t>measured</a:t>
                </a:r>
                <a:r>
                  <a:rPr lang="it-IT" sz="2000" dirty="0" smtClean="0"/>
                  <a:t> the </a:t>
                </a:r>
                <a:r>
                  <a:rPr lang="it-IT" sz="2000" dirty="0" err="1" smtClean="0"/>
                  <a:t>prompt</a:t>
                </a:r>
                <a:r>
                  <a:rPr lang="it-IT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it-IT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 dirty="0" smtClean="0"/>
                  <a:t>-differential production cross </a:t>
                </a:r>
                <a:r>
                  <a:rPr lang="it-IT" sz="2000" dirty="0" err="1" smtClean="0"/>
                  <a:t>section</a:t>
                </a:r>
                <a:r>
                  <a:rPr lang="it-IT" sz="2000" dirty="0" smtClean="0"/>
                  <a:t> in </a:t>
                </a:r>
                <a:r>
                  <a:rPr lang="it-IT" sz="2000" dirty="0" err="1" smtClean="0"/>
                  <a:t>pp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collisions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at</a:t>
                </a:r>
                <a:r>
                  <a:rPr lang="it-IT" sz="2000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it-IT" sz="2000" dirty="0" smtClean="0"/>
                  <a:t> </a:t>
                </a:r>
                <a:r>
                  <a:rPr lang="it-IT" sz="2000" dirty="0" err="1" smtClean="0"/>
                  <a:t>TeV</a:t>
                </a:r>
                <a:r>
                  <a:rPr lang="it-IT" sz="2000" smtClean="0"/>
                  <a:t> using</a:t>
                </a:r>
                <a:r>
                  <a:rPr lang="it-IT" sz="2000" dirty="0" smtClean="0"/>
                  <a:t> ML </a:t>
                </a:r>
                <a:r>
                  <a:rPr lang="it-IT" sz="2000" dirty="0" err="1" smtClean="0"/>
                  <a:t>techniques</a:t>
                </a:r>
                <a:endParaRPr lang="it-IT" sz="2000" dirty="0" smtClean="0"/>
              </a:p>
              <a:p>
                <a:pPr marL="0" indent="0">
                  <a:buNone/>
                </a:pPr>
                <a:endParaRPr lang="it-IT" sz="2000" dirty="0" smtClean="0"/>
              </a:p>
              <a:p>
                <a:pPr marL="0" indent="0">
                  <a:buNone/>
                </a:pPr>
                <a:r>
                  <a:rPr lang="it-IT" sz="2000" dirty="0" err="1" smtClean="0"/>
                  <a:t>Perspectives</a:t>
                </a:r>
                <a:r>
                  <a:rPr lang="it-IT" sz="2000" dirty="0" smtClean="0"/>
                  <a:t>:</a:t>
                </a:r>
              </a:p>
              <a:p>
                <a:r>
                  <a:rPr lang="it-IT" sz="2000" dirty="0" err="1"/>
                  <a:t>Same</a:t>
                </a:r>
                <a:r>
                  <a:rPr lang="it-IT" sz="2000" dirty="0"/>
                  <a:t> MC </a:t>
                </a:r>
                <a:r>
                  <a:rPr lang="it-IT" sz="2000" dirty="0" err="1"/>
                  <a:t>dataset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used</a:t>
                </a:r>
                <a:r>
                  <a:rPr lang="it-IT" sz="2000" dirty="0"/>
                  <a:t> for training and </a:t>
                </a:r>
                <a:r>
                  <a:rPr lang="it-IT" sz="2000" dirty="0" err="1"/>
                  <a:t>computation</a:t>
                </a:r>
                <a:r>
                  <a:rPr lang="it-IT" sz="2000" dirty="0"/>
                  <a:t> of </a:t>
                </a:r>
                <a:r>
                  <a:rPr lang="it-IT" sz="2000" dirty="0" err="1" smtClean="0"/>
                  <a:t>efficiency</a:t>
                </a:r>
                <a:endParaRPr lang="it-IT" sz="2000" dirty="0" smtClean="0"/>
              </a:p>
              <a:p>
                <a:r>
                  <a:rPr lang="it-IT" sz="2000" dirty="0" err="1" smtClean="0"/>
                  <a:t>Distinction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between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resonant</a:t>
                </a:r>
                <a:r>
                  <a:rPr lang="it-IT" sz="2000" dirty="0" smtClean="0"/>
                  <a:t> </a:t>
                </a:r>
                <a:r>
                  <a:rPr lang="it-IT" sz="2000" dirty="0"/>
                  <a:t>and non-</a:t>
                </a:r>
                <a:r>
                  <a:rPr lang="it-IT" sz="2000" dirty="0" err="1"/>
                  <a:t>resonant</a:t>
                </a:r>
                <a:r>
                  <a:rPr lang="it-IT" sz="2000" dirty="0"/>
                  <a:t> </a:t>
                </a:r>
                <a:r>
                  <a:rPr lang="it-IT" sz="2000" dirty="0" err="1" smtClean="0"/>
                  <a:t>channels</a:t>
                </a:r>
                <a:r>
                  <a:rPr lang="it-IT" sz="2000" dirty="0" smtClean="0"/>
                  <a:t> in the </a:t>
                </a:r>
                <a:r>
                  <a:rPr lang="it-IT" sz="2000" dirty="0" err="1" smtClean="0"/>
                  <a:t>computation</a:t>
                </a:r>
                <a:r>
                  <a:rPr lang="it-IT" sz="2000" dirty="0" smtClean="0"/>
                  <a:t> of the </a:t>
                </a:r>
                <a:r>
                  <a:rPr lang="it-IT" sz="2000" dirty="0" err="1" smtClean="0"/>
                  <a:t>efficiency</a:t>
                </a:r>
                <a:endParaRPr lang="it-IT" sz="2000" dirty="0" smtClean="0"/>
              </a:p>
              <a:p>
                <a:endParaRPr lang="it-IT" sz="2000" dirty="0"/>
              </a:p>
              <a:p>
                <a:endParaRPr lang="it-IT" sz="2000" dirty="0" smtClean="0"/>
              </a:p>
              <a:p>
                <a:endParaRPr lang="it-IT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results are in good agreement with the </a:t>
                </a:r>
                <a:r>
                  <a:rPr lang="en-US" sz="2000" dirty="0" smtClean="0"/>
                  <a:t>values published </a:t>
                </a:r>
                <a:r>
                  <a:rPr lang="en-US" sz="2000" dirty="0"/>
                  <a:t>by </a:t>
                </a:r>
                <a:r>
                  <a:rPr lang="en-US" sz="2000" dirty="0" smtClean="0"/>
                  <a:t>the </a:t>
                </a:r>
                <a:r>
                  <a:rPr lang="en-US" sz="2000" dirty="0"/>
                  <a:t>ALICE </a:t>
                </a:r>
                <a:r>
                  <a:rPr lang="en-US" sz="2000" dirty="0" smtClean="0"/>
                  <a:t>collaboration	</a:t>
                </a:r>
                <a:endParaRPr lang="it-IT" sz="2000" dirty="0" smtClean="0"/>
              </a:p>
              <a:p>
                <a:pPr lvl="3"/>
                <a:endParaRPr lang="it-IT" sz="1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6" name="Segnaposto contenut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632" y="1068457"/>
                <a:ext cx="11363992" cy="4880823"/>
              </a:xfrm>
              <a:blipFill rotWithShape="0">
                <a:blip r:embed="rId2"/>
                <a:stretch>
                  <a:fillRect l="-536" t="-17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140968"/>
            <a:ext cx="5725058" cy="22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/>
          </p:nvPr>
        </p:nvSpPr>
        <p:spPr>
          <a:xfrm>
            <a:off x="914400" y="3935783"/>
            <a:ext cx="10363200" cy="183651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B0013"/>
                </a:solidFill>
              </a:rPr>
              <a:t>Thank you for your attention</a:t>
            </a:r>
            <a:endParaRPr lang="it-IT" b="1" dirty="0">
              <a:solidFill>
                <a:srgbClr val="9B0013"/>
              </a:solidFill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z="1400">
                <a:solidFill>
                  <a:srgbClr val="9B0013"/>
                </a:solidFill>
              </a:rPr>
              <a:t>06/11/2022</a:t>
            </a:fld>
            <a:endParaRPr lang="it-IT" sz="1400" dirty="0">
              <a:solidFill>
                <a:srgbClr val="9B0013"/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 smtClean="0">
                <a:solidFill>
                  <a:srgbClr val="9B0013"/>
                </a:solidFill>
              </a:rPr>
              <a:t>Giovanni Celotto</a:t>
            </a:r>
            <a:endParaRPr lang="it-IT" sz="1400" dirty="0">
              <a:solidFill>
                <a:srgbClr val="9B0013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z="1400">
                <a:solidFill>
                  <a:srgbClr val="9B0013"/>
                </a:solidFill>
              </a:rPr>
              <a:pPr/>
              <a:t>13</a:t>
            </a:fld>
            <a:endParaRPr lang="it-IT" sz="1400" dirty="0">
              <a:solidFill>
                <a:srgbClr val="9B0013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-22985" y="371645"/>
            <a:ext cx="9215329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9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/>
          <p:cNvGrpSpPr/>
          <p:nvPr/>
        </p:nvGrpSpPr>
        <p:grpSpPr>
          <a:xfrm>
            <a:off x="1559496" y="3524535"/>
            <a:ext cx="3285108" cy="2232846"/>
            <a:chOff x="1487488" y="727436"/>
            <a:chExt cx="5288667" cy="3594640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488" y="727436"/>
              <a:ext cx="5288667" cy="3594640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>
            <a:xfrm>
              <a:off x="5034278" y="727437"/>
              <a:ext cx="1741825" cy="1167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7" name="Immagin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26" y="1470202"/>
            <a:ext cx="3307201" cy="93600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25" y="1439199"/>
            <a:ext cx="4284795" cy="112530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ALICE </a:t>
            </a:r>
            <a:r>
              <a:rPr lang="it-IT" dirty="0" err="1" smtClean="0"/>
              <a:t>physics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577819"/>
            <a:ext cx="3845873" cy="2352769"/>
          </a:xfrm>
          <a:prstGeom prst="rect">
            <a:avLst/>
          </a:prstGeom>
        </p:spPr>
      </p:pic>
      <p:sp>
        <p:nvSpPr>
          <p:cNvPr id="18" name="Rettangolo arrotondato 17"/>
          <p:cNvSpPr/>
          <p:nvPr/>
        </p:nvSpPr>
        <p:spPr>
          <a:xfrm>
            <a:off x="342318" y="1268760"/>
            <a:ext cx="5400600" cy="2160240"/>
          </a:xfrm>
          <a:prstGeom prst="roundRect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Extreme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conditions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of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energy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density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reached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via HI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collisions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(Pb-Pb)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Modification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the QCD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potential</a:t>
            </a: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b="1" dirty="0" err="1" smtClean="0">
                <a:solidFill>
                  <a:schemeClr val="tx1"/>
                </a:solidFill>
              </a:rPr>
              <a:t>Deconfinement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quarks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and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gluons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(QGP)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63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185" y="3183417"/>
            <a:ext cx="3082858" cy="2741833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3F292-3E2E-495F-8E6D-F62BA1C84BA3}" type="datetime1">
              <a:rPr lang="it-IT" smtClean="0"/>
              <a:t>06/11/2022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15</a:t>
            </a:fld>
            <a:endParaRPr lang="it-IT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Hadron</a:t>
            </a:r>
            <a:r>
              <a:rPr lang="it-IT" dirty="0" smtClean="0"/>
              <a:t> Production with ALICE in </a:t>
            </a:r>
            <a:r>
              <a:rPr lang="it-IT" dirty="0" err="1" smtClean="0"/>
              <a:t>pp</a:t>
            </a:r>
            <a:r>
              <a:rPr lang="it-IT" dirty="0" smtClean="0"/>
              <a:t> </a:t>
            </a:r>
            <a:r>
              <a:rPr lang="it-IT" dirty="0" err="1" smtClean="0"/>
              <a:t>collisions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348634" y="1124745"/>
            <a:ext cx="11508005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Production cross </a:t>
            </a:r>
            <a:r>
              <a:rPr lang="it-IT" sz="2000" dirty="0" err="1" smtClean="0"/>
              <a:t>section</a:t>
            </a:r>
            <a:r>
              <a:rPr lang="it-IT" sz="2000" dirty="0" smtClean="0"/>
              <a:t> for </a:t>
            </a:r>
            <a:r>
              <a:rPr lang="it-IT" sz="2000" dirty="0" err="1" smtClean="0"/>
              <a:t>heavy-baryons</a:t>
            </a:r>
            <a:r>
              <a:rPr lang="it-IT" sz="2000" dirty="0" smtClean="0"/>
              <a:t> can be </a:t>
            </a:r>
            <a:r>
              <a:rPr lang="it-IT" sz="2000" b="1" dirty="0" err="1" smtClean="0">
                <a:latin typeface="+mn-lt"/>
              </a:rPr>
              <a:t>factorized</a:t>
            </a:r>
            <a:r>
              <a:rPr lang="it-IT" sz="2000" dirty="0" smtClean="0"/>
              <a:t> in </a:t>
            </a:r>
            <a:r>
              <a:rPr lang="it-IT" sz="2000" dirty="0" err="1" smtClean="0"/>
              <a:t>three</a:t>
            </a:r>
            <a:r>
              <a:rPr lang="it-IT" sz="2000" dirty="0" smtClean="0"/>
              <a:t> </a:t>
            </a:r>
            <a:r>
              <a:rPr lang="it-IT" sz="2000" dirty="0" err="1" smtClean="0"/>
              <a:t>terms</a:t>
            </a:r>
            <a:endParaRPr lang="it-IT" sz="2000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51384" y="1520942"/>
            <a:ext cx="10512245" cy="1700245"/>
            <a:chOff x="551384" y="1520942"/>
            <a:chExt cx="10512245" cy="1700245"/>
          </a:xfrm>
        </p:grpSpPr>
        <p:sp>
          <p:nvSpPr>
            <p:cNvPr id="18" name="Rettangolo arrotondato 17"/>
            <p:cNvSpPr/>
            <p:nvPr/>
          </p:nvSpPr>
          <p:spPr>
            <a:xfrm>
              <a:off x="6677830" y="2134810"/>
              <a:ext cx="4385799" cy="468000"/>
            </a:xfrm>
            <a:prstGeom prst="roundRect">
              <a:avLst>
                <a:gd name="adj" fmla="val 38000"/>
              </a:avLst>
            </a:prstGeom>
            <a:solidFill>
              <a:srgbClr val="9B0014">
                <a:alpha val="50000"/>
              </a:srgbClr>
            </a:solidFill>
            <a:ln w="28575">
              <a:solidFill>
                <a:srgbClr val="9B00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it-IT" sz="2000" dirty="0">
                  <a:solidFill>
                    <a:schemeClr val="tx1"/>
                  </a:solidFill>
                  <a:latin typeface="+mj-lt"/>
                </a:rPr>
                <a:t>Hard 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scattering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cross 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section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(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pQCD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)</a:t>
              </a:r>
              <a:endParaRPr lang="it-IT" sz="20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4"/>
            <a:srcRect r="4033"/>
            <a:stretch/>
          </p:blipFill>
          <p:spPr>
            <a:xfrm>
              <a:off x="551384" y="1520942"/>
              <a:ext cx="5760640" cy="1700245"/>
            </a:xfrm>
            <a:prstGeom prst="rect">
              <a:avLst/>
            </a:prstGeom>
          </p:spPr>
        </p:pic>
        <p:sp>
          <p:nvSpPr>
            <p:cNvPr id="13" name="Rettangolo arrotondato 12"/>
            <p:cNvSpPr/>
            <p:nvPr/>
          </p:nvSpPr>
          <p:spPr>
            <a:xfrm>
              <a:off x="2783632" y="2201864"/>
              <a:ext cx="3528392" cy="468000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9B00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arrotondato 13"/>
            <p:cNvSpPr/>
            <p:nvPr/>
          </p:nvSpPr>
          <p:spPr>
            <a:xfrm>
              <a:off x="3580456" y="1595589"/>
              <a:ext cx="2227512" cy="468000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2804389" y="2710874"/>
              <a:ext cx="1254629" cy="468000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0688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arrotondato 18"/>
            <p:cNvSpPr/>
            <p:nvPr/>
          </p:nvSpPr>
          <p:spPr>
            <a:xfrm>
              <a:off x="6677829" y="1522690"/>
              <a:ext cx="4385799" cy="468000"/>
            </a:xfrm>
            <a:prstGeom prst="roundRect">
              <a:avLst>
                <a:gd name="adj" fmla="val 38000"/>
              </a:avLst>
            </a:prstGeom>
            <a:solidFill>
              <a:srgbClr val="1F77B4">
                <a:alpha val="50000"/>
              </a:srgbClr>
            </a:solidFill>
            <a:ln w="28575"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Parton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Distribution 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Function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(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PDFs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)</a:t>
              </a:r>
              <a:endParaRPr lang="it-IT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Rettangolo arrotondato 19"/>
            <p:cNvSpPr/>
            <p:nvPr/>
          </p:nvSpPr>
          <p:spPr>
            <a:xfrm>
              <a:off x="6677829" y="2753187"/>
              <a:ext cx="4385798" cy="468000"/>
            </a:xfrm>
            <a:prstGeom prst="roundRect">
              <a:avLst>
                <a:gd name="adj" fmla="val 38000"/>
              </a:avLst>
            </a:prstGeom>
            <a:solidFill>
              <a:srgbClr val="068834">
                <a:alpha val="50000"/>
              </a:srgbClr>
            </a:solidFill>
            <a:ln w="28575">
              <a:solidFill>
                <a:srgbClr val="0688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Fragmentation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function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 (</a:t>
              </a:r>
              <a:r>
                <a:rPr lang="it-IT" sz="2000" dirty="0" err="1" smtClean="0">
                  <a:solidFill>
                    <a:schemeClr val="tx1"/>
                  </a:solidFill>
                  <a:latin typeface="+mj-lt"/>
                </a:rPr>
                <a:t>hadronization</a:t>
              </a:r>
              <a:r>
                <a:rPr lang="it-IT" sz="2000" dirty="0" smtClean="0">
                  <a:solidFill>
                    <a:schemeClr val="tx1"/>
                  </a:solidFill>
                  <a:latin typeface="+mj-lt"/>
                </a:rPr>
                <a:t>)</a:t>
              </a:r>
              <a:endParaRPr lang="it-IT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contenuto 7"/>
              <p:cNvSpPr txBox="1">
                <a:spLocks/>
              </p:cNvSpPr>
              <p:nvPr/>
            </p:nvSpPr>
            <p:spPr>
              <a:xfrm>
                <a:off x="348635" y="3306951"/>
                <a:ext cx="6176558" cy="894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000" dirty="0" err="1" smtClean="0"/>
                  <a:t>PDFs</a:t>
                </a:r>
                <a:r>
                  <a:rPr lang="it-IT" sz="2000" dirty="0" smtClean="0"/>
                  <a:t> from </a:t>
                </a:r>
                <a:r>
                  <a:rPr lang="it-IT" sz="2000" dirty="0" err="1" smtClean="0"/>
                  <a:t>deep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inelastic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scattering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000" dirty="0" smtClean="0"/>
                  <a:t>Fragmentation </a:t>
                </a:r>
                <a:r>
                  <a:rPr lang="it-IT" sz="2000" dirty="0" err="1" smtClean="0"/>
                  <a:t>functions</a:t>
                </a:r>
                <a:r>
                  <a:rPr lang="it-IT" sz="20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it-IT" sz="2000" dirty="0" smtClean="0"/>
                  <a:t> collisions</a:t>
                </a:r>
              </a:p>
            </p:txBody>
          </p:sp>
        </mc:Choice>
        <mc:Fallback xmlns="">
          <p:sp>
            <p:nvSpPr>
              <p:cNvPr id="22" name="Segnaposto contenu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5" y="3306951"/>
                <a:ext cx="6176558" cy="894948"/>
              </a:xfrm>
              <a:prstGeom prst="rect">
                <a:avLst/>
              </a:prstGeom>
              <a:blipFill rotWithShape="0">
                <a:blip r:embed="rId5"/>
                <a:stretch>
                  <a:fillRect l="-888" t="-68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7"/>
              <p:cNvSpPr txBox="1">
                <a:spLocks/>
              </p:cNvSpPr>
              <p:nvPr/>
            </p:nvSpPr>
            <p:spPr>
              <a:xfrm>
                <a:off x="342232" y="4411785"/>
                <a:ext cx="8411191" cy="894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89" indent="-228589" algn="l" defTabSz="914354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68576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114294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600120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2057298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474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52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29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06" indent="-228589" algn="l" defTabSz="914354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/>
                  <a:t>Baryon-to-meson ratios underestimated by models tuned to reproduce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 smtClean="0"/>
                  <a:t> results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Further </a:t>
                </a:r>
                <a:r>
                  <a:rPr lang="en-US" sz="2000" dirty="0" err="1" smtClean="0"/>
                  <a:t>hadronization</a:t>
                </a:r>
                <a:r>
                  <a:rPr lang="en-US" sz="2000" dirty="0" smtClean="0"/>
                  <a:t> mechanisms?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Non-universal fragmentation functions?</a:t>
                </a:r>
                <a:endParaRPr lang="it-IT" sz="2000" dirty="0" smtClean="0"/>
              </a:p>
            </p:txBody>
          </p:sp>
        </mc:Choice>
        <mc:Fallback xmlns="">
          <p:sp>
            <p:nvSpPr>
              <p:cNvPr id="24" name="Segnaposto contenu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2" y="4411785"/>
                <a:ext cx="8411191" cy="894948"/>
              </a:xfrm>
              <a:prstGeom prst="rect">
                <a:avLst/>
              </a:prstGeom>
              <a:blipFill rotWithShape="0">
                <a:blip r:embed="rId6"/>
                <a:stretch>
                  <a:fillRect l="-725" t="-7483" b="-73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4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Setup: ITS</a:t>
            </a:r>
            <a:endParaRPr lang="it-IT" dirty="0"/>
          </a:p>
        </p:txBody>
      </p:sp>
      <p:pic>
        <p:nvPicPr>
          <p:cNvPr id="1026" name="Picture 2" descr="Alignment of the ALICE Inner Tracking System with cosmic-ray tracks - CERN  Document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69" y="1170385"/>
            <a:ext cx="3651963" cy="25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4943872" y="1441969"/>
            <a:ext cx="285366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latin typeface="+mj-lt"/>
              </a:rPr>
              <a:t>Six </a:t>
            </a:r>
            <a:r>
              <a:rPr lang="it-IT" sz="2000" dirty="0" err="1" smtClean="0">
                <a:latin typeface="+mj-lt"/>
              </a:rPr>
              <a:t>cylindricaal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layers</a:t>
            </a:r>
            <a:endParaRPr lang="it-IT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+mj-lt"/>
              </a:rPr>
              <a:t>SPD	  3.9 cm	  7.6 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+mj-lt"/>
              </a:rPr>
              <a:t>SDD	15.0 cm	23.9 cm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+mj-lt"/>
              </a:rPr>
              <a:t>SSD	38.0 cm	43.0 cm</a:t>
            </a:r>
            <a:endParaRPr lang="it-IT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96986" y="3946123"/>
                <a:ext cx="1097162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it-IT" sz="2000" dirty="0" err="1" smtClean="0">
                    <a:solidFill>
                      <a:prstClr val="black"/>
                    </a:solidFill>
                    <a:latin typeface="Calibri Light" panose="020F0302020204030204"/>
                  </a:rPr>
                  <a:t>Purposes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Determination of the primary vertex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Reconstruction of the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secondary vertices 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of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charmed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or beauty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hadrons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Tracking and identification of charged particles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 &lt; 200 MeV/c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Improvement of the momentum measurement and angular resolution of the particles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reconstructed </a:t>
                </a: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by the TPC</a:t>
                </a:r>
                <a:endParaRPr lang="it-IT" sz="2000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6" y="3946123"/>
                <a:ext cx="10971622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611" t="-1572" b="-47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TPC: General Features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43464" y="883791"/>
            <a:ext cx="1150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/>
          <a:srcRect b="9209"/>
          <a:stretch/>
        </p:blipFill>
        <p:spPr>
          <a:xfrm>
            <a:off x="6456040" y="1988840"/>
            <a:ext cx="5574461" cy="3633730"/>
          </a:xfrm>
          <a:prstGeom prst="rect">
            <a:avLst/>
          </a:prstGeom>
        </p:spPr>
      </p:pic>
      <p:sp>
        <p:nvSpPr>
          <p:cNvPr id="12" name="Figura a mano libera 11"/>
          <p:cNvSpPr/>
          <p:nvPr/>
        </p:nvSpPr>
        <p:spPr>
          <a:xfrm>
            <a:off x="7659117" y="2986575"/>
            <a:ext cx="274320" cy="781050"/>
          </a:xfrm>
          <a:custGeom>
            <a:avLst/>
            <a:gdLst>
              <a:gd name="connsiteX0" fmla="*/ 203835 w 274320"/>
              <a:gd name="connsiteY0" fmla="*/ 781050 h 781050"/>
              <a:gd name="connsiteX1" fmla="*/ 0 w 274320"/>
              <a:gd name="connsiteY1" fmla="*/ 32385 h 781050"/>
              <a:gd name="connsiteX2" fmla="*/ 198120 w 274320"/>
              <a:gd name="connsiteY2" fmla="*/ 0 h 781050"/>
              <a:gd name="connsiteX3" fmla="*/ 274320 w 274320"/>
              <a:gd name="connsiteY3" fmla="*/ 773430 h 781050"/>
              <a:gd name="connsiteX4" fmla="*/ 203835 w 274320"/>
              <a:gd name="connsiteY4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" h="781050">
                <a:moveTo>
                  <a:pt x="203835" y="781050"/>
                </a:moveTo>
                <a:lnTo>
                  <a:pt x="0" y="32385"/>
                </a:lnTo>
                <a:lnTo>
                  <a:pt x="198120" y="0"/>
                </a:lnTo>
                <a:lnTo>
                  <a:pt x="274320" y="773430"/>
                </a:lnTo>
                <a:lnTo>
                  <a:pt x="203835" y="78105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xmlns="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17</a:t>
            </a:fld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3048000" y="310583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20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0588" y="1036190"/>
            <a:ext cx="10997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Charged-particles </a:t>
            </a:r>
            <a:r>
              <a:rPr lang="en-US" sz="2000" b="1" dirty="0" smtClean="0"/>
              <a:t>tracking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b="1" dirty="0" smtClean="0"/>
              <a:t>momentum measurements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+mj-lt"/>
              </a:rPr>
              <a:t>and </a:t>
            </a:r>
            <a:r>
              <a:rPr lang="en-US" sz="2000" b="1" dirty="0" smtClean="0"/>
              <a:t>PID</a:t>
            </a:r>
            <a:endParaRPr lang="it-IT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Cylindrical</a:t>
            </a:r>
            <a:r>
              <a:rPr lang="it-IT" sz="2000" dirty="0" smtClean="0">
                <a:latin typeface="+mj-lt"/>
              </a:rPr>
              <a:t> Field Cage </a:t>
            </a:r>
            <a:r>
              <a:rPr lang="en-GB" sz="2000" dirty="0" smtClean="0">
                <a:latin typeface="+mj-lt"/>
              </a:rPr>
              <a:t>divided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into</a:t>
            </a:r>
            <a:r>
              <a:rPr lang="it-IT" sz="2000" dirty="0" smtClean="0">
                <a:latin typeface="+mj-lt"/>
              </a:rPr>
              <a:t> 2 </a:t>
            </a:r>
            <a:r>
              <a:rPr lang="it-IT" sz="2000" dirty="0" err="1" smtClean="0">
                <a:latin typeface="+mj-lt"/>
              </a:rPr>
              <a:t>drift</a:t>
            </a:r>
            <a:r>
              <a:rPr lang="it-IT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regions</a:t>
            </a:r>
            <a:r>
              <a:rPr lang="it-IT" sz="2000" dirty="0" smtClean="0">
                <a:latin typeface="+mj-lt"/>
              </a:rPr>
              <a:t> by the </a:t>
            </a:r>
            <a:r>
              <a:rPr lang="it-IT" sz="2000" dirty="0" err="1" smtClean="0">
                <a:latin typeface="+mj-lt"/>
              </a:rPr>
              <a:t>central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b="1" dirty="0" smtClean="0">
                <a:latin typeface="+mj-lt"/>
              </a:rPr>
              <a:t>HV </a:t>
            </a:r>
            <a:r>
              <a:rPr lang="it-IT" sz="2000" b="1" dirty="0" err="1" smtClean="0">
                <a:latin typeface="+mj-lt"/>
              </a:rPr>
              <a:t>electrode</a:t>
            </a:r>
            <a:endParaRPr lang="it-IT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211372" y="2492896"/>
                <a:ext cx="6820732" cy="102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latin typeface="+mj-lt"/>
                  </a:rPr>
                  <a:t>Volume</a:t>
                </a:r>
                <a:r>
                  <a:rPr lang="it-IT" sz="2000" dirty="0">
                    <a:latin typeface="+mj-lt"/>
                    <a:sym typeface="Wingdings" panose="05000000000000000000" pitchFamily="2" charset="2"/>
                  </a:rPr>
                  <a:t> = 90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i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</m:t>
                        </m:r>
                      </m:e>
                      <m:sup>
                        <m:r>
                          <a:rPr lang="it-IT" sz="2000" i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endParaRPr lang="it-IT" sz="2000" dirty="0" smtClean="0">
                  <a:latin typeface="+mj-lt"/>
                  <a:sym typeface="Wingdings" panose="05000000000000000000" pitchFamily="2" charset="2"/>
                </a:endParaRP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84.8 cm &lt; R  &lt; 246.6 cm</a:t>
                </a: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sz="2000" dirty="0" smtClean="0">
                    <a:latin typeface="+mj-lt"/>
                    <a:sym typeface="Wingdings" panose="05000000000000000000" pitchFamily="2" charset="2"/>
                  </a:rPr>
                  <a:t>L=500 cm </a:t>
                </a:r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along the beam </a:t>
                </a:r>
                <a:r>
                  <a:rPr lang="en-US" sz="2000" dirty="0" smtClean="0">
                    <a:latin typeface="+mj-lt"/>
                    <a:sym typeface="Wingdings" panose="05000000000000000000" pitchFamily="2" charset="2"/>
                  </a:rPr>
                  <a:t>axis</a:t>
                </a:r>
                <a:endParaRPr lang="it-IT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72" y="2492896"/>
                <a:ext cx="6820732" cy="1022652"/>
              </a:xfrm>
              <a:prstGeom prst="rect">
                <a:avLst/>
              </a:prstGeom>
              <a:blipFill rotWithShape="0">
                <a:blip r:embed="rId4"/>
                <a:stretch>
                  <a:fillRect l="-804" t="-2381" b="-9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4 8"/>
          <p:cNvCxnSpPr/>
          <p:nvPr/>
        </p:nvCxnSpPr>
        <p:spPr>
          <a:xfrm>
            <a:off x="1847528" y="3515548"/>
            <a:ext cx="1080120" cy="603893"/>
          </a:xfrm>
          <a:prstGeom prst="bentConnector3">
            <a:avLst>
              <a:gd name="adj1" fmla="val 2028"/>
            </a:avLst>
          </a:prstGeom>
          <a:ln w="47625">
            <a:solidFill>
              <a:srgbClr val="B3081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211372" y="4739615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latin typeface="+mj-lt"/>
                  </a:rPr>
                  <a:t>Endplates </a:t>
                </a:r>
                <a:r>
                  <a:rPr lang="it-IT" sz="2000" dirty="0">
                    <a:latin typeface="+mj-lt"/>
                  </a:rPr>
                  <a:t>with </a:t>
                </a:r>
                <a:r>
                  <a:rPr lang="it-IT" sz="2000" dirty="0" err="1">
                    <a:latin typeface="+mj-lt"/>
                  </a:rPr>
                  <a:t>readout</a:t>
                </a:r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dirty="0" err="1">
                    <a:latin typeface="+mj-lt"/>
                  </a:rPr>
                  <a:t>chambers</a:t>
                </a:r>
                <a:r>
                  <a:rPr lang="it-IT" sz="2000" dirty="0">
                    <a:latin typeface="+mj-lt"/>
                  </a:rPr>
                  <a:t> </a:t>
                </a: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+mj-lt"/>
                  </a:rPr>
                  <a:t>18 </a:t>
                </a:r>
                <a:r>
                  <a:rPr lang="it-IT" sz="2000" dirty="0" err="1">
                    <a:latin typeface="+mj-lt"/>
                  </a:rPr>
                  <a:t>sectors</a:t>
                </a:r>
                <a:r>
                  <a:rPr lang="it-IT" sz="2000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it-IT" sz="2000">
                            <a:latin typeface="Cambria Math" panose="02040503050406030204" pitchFamily="18" charset="0"/>
                          </a:rPr>
                          <m:t> ∘</m:t>
                        </m:r>
                      </m:sup>
                    </m:sSup>
                  </m:oMath>
                </a14:m>
                <a:r>
                  <a:rPr lang="it-IT" sz="2000" dirty="0">
                    <a:latin typeface="+mj-lt"/>
                  </a:rPr>
                  <a:t>) </a:t>
                </a:r>
                <a:endParaRPr lang="it-IT" sz="2000" dirty="0" smtClean="0">
                  <a:latin typeface="+mj-lt"/>
                </a:endParaRP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latin typeface="+mj-lt"/>
                  </a:rPr>
                  <a:t>IROCs</a:t>
                </a:r>
                <a:r>
                  <a:rPr lang="it-IT" sz="2000" dirty="0" smtClean="0">
                    <a:latin typeface="+mj-lt"/>
                  </a:rPr>
                  <a:t> </a:t>
                </a:r>
                <a:r>
                  <a:rPr lang="it-IT" sz="2000" dirty="0">
                    <a:latin typeface="+mj-lt"/>
                  </a:rPr>
                  <a:t>and </a:t>
                </a:r>
                <a:r>
                  <a:rPr lang="it-IT" sz="2000" dirty="0" err="1">
                    <a:latin typeface="+mj-lt"/>
                  </a:rPr>
                  <a:t>OROCs</a:t>
                </a:r>
                <a:endParaRPr lang="it-IT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72" y="4739615"/>
                <a:ext cx="6096000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900" t="-2994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/>
          <p:cNvSpPr/>
          <p:nvPr/>
        </p:nvSpPr>
        <p:spPr>
          <a:xfrm>
            <a:off x="2968366" y="3918829"/>
            <a:ext cx="4063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 smtClean="0">
                <a:latin typeface="+mj-lt"/>
              </a:rPr>
              <a:t>Maximum </a:t>
            </a:r>
            <a:r>
              <a:rPr lang="it-IT" sz="2000" dirty="0" err="1" smtClean="0">
                <a:latin typeface="+mj-lt"/>
              </a:rPr>
              <a:t>drift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path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smtClean="0">
                <a:latin typeface="+mj-lt"/>
              </a:rPr>
              <a:t>= 2.5 m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TPC: General Features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43464" y="883791"/>
            <a:ext cx="1150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xmlns="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18</a:t>
            </a:fld>
            <a:endParaRPr lang="en-GB" dirty="0"/>
          </a:p>
        </p:txBody>
      </p:sp>
      <p:sp>
        <p:nvSpPr>
          <p:cNvPr id="4" name="Rettangolo 3"/>
          <p:cNvSpPr/>
          <p:nvPr/>
        </p:nvSpPr>
        <p:spPr>
          <a:xfrm>
            <a:off x="3048000" y="310583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20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0588" y="1036190"/>
            <a:ext cx="10997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Charged-particles </a:t>
            </a:r>
            <a:r>
              <a:rPr lang="en-US" sz="2000" b="1" dirty="0" smtClean="0"/>
              <a:t>tracking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b="1" dirty="0" smtClean="0"/>
              <a:t>momentum measurements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+mj-lt"/>
              </a:rPr>
              <a:t>and </a:t>
            </a:r>
            <a:r>
              <a:rPr lang="en-US" sz="2000" b="1" dirty="0" smtClean="0"/>
              <a:t>PID</a:t>
            </a:r>
            <a:endParaRPr lang="it-IT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Cylindrical</a:t>
            </a:r>
            <a:r>
              <a:rPr lang="it-IT" sz="2000" dirty="0" smtClean="0">
                <a:latin typeface="+mj-lt"/>
              </a:rPr>
              <a:t> Field Cage </a:t>
            </a:r>
            <a:r>
              <a:rPr lang="en-GB" sz="2000" dirty="0" smtClean="0">
                <a:latin typeface="+mj-lt"/>
              </a:rPr>
              <a:t>divided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into</a:t>
            </a:r>
            <a:r>
              <a:rPr lang="it-IT" sz="2000" dirty="0" smtClean="0">
                <a:latin typeface="+mj-lt"/>
              </a:rPr>
              <a:t> 2 </a:t>
            </a:r>
            <a:r>
              <a:rPr lang="it-IT" sz="2000" dirty="0" err="1" smtClean="0">
                <a:latin typeface="+mj-lt"/>
              </a:rPr>
              <a:t>drift</a:t>
            </a:r>
            <a:r>
              <a:rPr lang="it-IT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regions</a:t>
            </a:r>
            <a:r>
              <a:rPr lang="it-IT" sz="2000" dirty="0" smtClean="0">
                <a:latin typeface="+mj-lt"/>
              </a:rPr>
              <a:t> by the </a:t>
            </a:r>
            <a:r>
              <a:rPr lang="it-IT" sz="2000" dirty="0" err="1" smtClean="0">
                <a:latin typeface="+mj-lt"/>
              </a:rPr>
              <a:t>central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b="1" dirty="0" smtClean="0">
                <a:latin typeface="+mj-lt"/>
              </a:rPr>
              <a:t>HV </a:t>
            </a:r>
            <a:r>
              <a:rPr lang="it-IT" sz="2000" b="1" dirty="0" err="1" smtClean="0">
                <a:latin typeface="+mj-lt"/>
              </a:rPr>
              <a:t>electrode</a:t>
            </a:r>
            <a:endParaRPr lang="it-IT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211372" y="2492896"/>
                <a:ext cx="6820732" cy="102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latin typeface="+mj-lt"/>
                  </a:rPr>
                  <a:t>Volume</a:t>
                </a:r>
                <a:r>
                  <a:rPr lang="it-IT" sz="2000" dirty="0">
                    <a:latin typeface="+mj-lt"/>
                    <a:sym typeface="Wingdings" panose="05000000000000000000" pitchFamily="2" charset="2"/>
                  </a:rPr>
                  <a:t> = 90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i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</m:t>
                        </m:r>
                      </m:e>
                      <m:sup>
                        <m:r>
                          <a:rPr lang="it-IT" sz="2000" i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endParaRPr lang="it-IT" sz="2000" dirty="0" smtClean="0">
                  <a:latin typeface="+mj-lt"/>
                  <a:sym typeface="Wingdings" panose="05000000000000000000" pitchFamily="2" charset="2"/>
                </a:endParaRP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84.8 cm &lt; R  &lt; 246.6 cm</a:t>
                </a: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sz="2000" dirty="0" smtClean="0">
                    <a:latin typeface="+mj-lt"/>
                    <a:sym typeface="Wingdings" panose="05000000000000000000" pitchFamily="2" charset="2"/>
                  </a:rPr>
                  <a:t>L=500 cm </a:t>
                </a:r>
                <a:r>
                  <a:rPr lang="en-US" sz="2000" dirty="0">
                    <a:latin typeface="+mj-lt"/>
                    <a:sym typeface="Wingdings" panose="05000000000000000000" pitchFamily="2" charset="2"/>
                  </a:rPr>
                  <a:t>along the beam </a:t>
                </a:r>
                <a:r>
                  <a:rPr lang="en-US" sz="2000" dirty="0" smtClean="0">
                    <a:latin typeface="+mj-lt"/>
                    <a:sym typeface="Wingdings" panose="05000000000000000000" pitchFamily="2" charset="2"/>
                  </a:rPr>
                  <a:t>axis</a:t>
                </a:r>
                <a:endParaRPr lang="it-IT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72" y="2492896"/>
                <a:ext cx="6820732" cy="1022652"/>
              </a:xfrm>
              <a:prstGeom prst="rect">
                <a:avLst/>
              </a:prstGeom>
              <a:blipFill rotWithShape="0">
                <a:blip r:embed="rId3"/>
                <a:stretch>
                  <a:fillRect l="-804" t="-2381" b="-9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4 8"/>
          <p:cNvCxnSpPr/>
          <p:nvPr/>
        </p:nvCxnSpPr>
        <p:spPr>
          <a:xfrm>
            <a:off x="1847528" y="3515548"/>
            <a:ext cx="1080120" cy="603893"/>
          </a:xfrm>
          <a:prstGeom prst="bentConnector3">
            <a:avLst>
              <a:gd name="adj1" fmla="val 2028"/>
            </a:avLst>
          </a:prstGeom>
          <a:ln w="47625">
            <a:solidFill>
              <a:srgbClr val="B3081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211372" y="4739615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latin typeface="+mj-lt"/>
                  </a:rPr>
                  <a:t>Endplates </a:t>
                </a:r>
                <a:r>
                  <a:rPr lang="it-IT" sz="2000" dirty="0">
                    <a:latin typeface="+mj-lt"/>
                  </a:rPr>
                  <a:t>with </a:t>
                </a:r>
                <a:r>
                  <a:rPr lang="it-IT" sz="2000" dirty="0" err="1">
                    <a:latin typeface="+mj-lt"/>
                  </a:rPr>
                  <a:t>readout</a:t>
                </a:r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dirty="0" err="1">
                    <a:latin typeface="+mj-lt"/>
                  </a:rPr>
                  <a:t>chambers</a:t>
                </a:r>
                <a:r>
                  <a:rPr lang="it-IT" sz="2000" dirty="0">
                    <a:latin typeface="+mj-lt"/>
                  </a:rPr>
                  <a:t> </a:t>
                </a: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+mj-lt"/>
                  </a:rPr>
                  <a:t>18 </a:t>
                </a:r>
                <a:r>
                  <a:rPr lang="it-IT" sz="2000" dirty="0" err="1">
                    <a:latin typeface="+mj-lt"/>
                  </a:rPr>
                  <a:t>sectors</a:t>
                </a:r>
                <a:r>
                  <a:rPr lang="it-IT" sz="2000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it-IT" sz="2000">
                            <a:latin typeface="Cambria Math" panose="02040503050406030204" pitchFamily="18" charset="0"/>
                          </a:rPr>
                          <m:t> ∘</m:t>
                        </m:r>
                      </m:sup>
                    </m:sSup>
                  </m:oMath>
                </a14:m>
                <a:r>
                  <a:rPr lang="it-IT" sz="2000" dirty="0">
                    <a:latin typeface="+mj-lt"/>
                  </a:rPr>
                  <a:t>) </a:t>
                </a:r>
                <a:endParaRPr lang="it-IT" sz="2000" dirty="0" smtClean="0">
                  <a:latin typeface="+mj-lt"/>
                </a:endParaRP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latin typeface="+mj-lt"/>
                  </a:rPr>
                  <a:t>IROCs</a:t>
                </a:r>
                <a:r>
                  <a:rPr lang="it-IT" sz="2000" dirty="0" smtClean="0">
                    <a:latin typeface="+mj-lt"/>
                  </a:rPr>
                  <a:t> </a:t>
                </a:r>
                <a:r>
                  <a:rPr lang="it-IT" sz="2000" dirty="0">
                    <a:latin typeface="+mj-lt"/>
                  </a:rPr>
                  <a:t>and </a:t>
                </a:r>
                <a:r>
                  <a:rPr lang="it-IT" sz="2000" dirty="0" err="1">
                    <a:latin typeface="+mj-lt"/>
                  </a:rPr>
                  <a:t>OROCs</a:t>
                </a:r>
                <a:endParaRPr lang="it-IT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72" y="4739615"/>
                <a:ext cx="6096000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900" t="-2994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/>
          <p:cNvSpPr/>
          <p:nvPr/>
        </p:nvSpPr>
        <p:spPr>
          <a:xfrm>
            <a:off x="2968366" y="3918829"/>
            <a:ext cx="4063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 smtClean="0">
                <a:latin typeface="+mj-lt"/>
              </a:rPr>
              <a:t>Maximum </a:t>
            </a:r>
            <a:r>
              <a:rPr lang="it-IT" sz="2000" dirty="0" err="1" smtClean="0">
                <a:latin typeface="+mj-lt"/>
              </a:rPr>
              <a:t>drift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path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smtClean="0">
                <a:latin typeface="+mj-lt"/>
              </a:rPr>
              <a:t>= 2.5 m</a:t>
            </a:r>
            <a:endParaRPr lang="it-IT" sz="2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59" y="2204864"/>
            <a:ext cx="2583277" cy="32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3F292-3E2E-495F-8E6D-F62BA1C84BA3}" type="datetime1">
              <a:rPr lang="it-IT" smtClean="0"/>
              <a:t>06/11/2022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t>1</a:t>
            </a:fld>
            <a:endParaRPr lang="it-IT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+mj-lt"/>
              </a:rPr>
              <a:t>Outline</a:t>
            </a:r>
            <a:endParaRPr lang="it-IT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 smtClean="0"/>
                  <a:t>Strong </a:t>
                </a:r>
                <a:r>
                  <a:rPr lang="it-IT" dirty="0" err="1" smtClean="0"/>
                  <a:t>Interaction</a:t>
                </a:r>
                <a:endParaRPr lang="it-IT" dirty="0" smtClean="0">
                  <a:latin typeface="+mj-lt"/>
                </a:endParaRPr>
              </a:p>
              <a:p>
                <a:endParaRPr lang="it-IT" dirty="0" smtClean="0">
                  <a:latin typeface="+mj-lt"/>
                </a:endParaRPr>
              </a:p>
              <a:p>
                <a:r>
                  <a:rPr lang="it-IT" dirty="0" err="1" smtClean="0">
                    <a:latin typeface="+mj-lt"/>
                  </a:rPr>
                  <a:t>Recent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results</a:t>
                </a:r>
                <a:r>
                  <a:rPr lang="it-IT" dirty="0" smtClean="0">
                    <a:latin typeface="+mj-lt"/>
                  </a:rPr>
                  <a:t> in </a:t>
                </a:r>
                <a:r>
                  <a:rPr lang="it-IT" dirty="0" err="1" smtClean="0">
                    <a:latin typeface="+mj-lt"/>
                  </a:rPr>
                  <a:t>proton-proton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collisions</a:t>
                </a:r>
                <a:endParaRPr lang="it-IT" dirty="0">
                  <a:latin typeface="+mj-lt"/>
                </a:endParaRPr>
              </a:p>
              <a:p>
                <a:pPr marL="0" indent="0">
                  <a:buNone/>
                </a:pPr>
                <a:endParaRPr lang="it-IT" dirty="0" smtClean="0">
                  <a:latin typeface="+mj-lt"/>
                </a:endParaRPr>
              </a:p>
              <a:p>
                <a:r>
                  <a:rPr lang="it-IT" dirty="0" err="1" smtClean="0">
                    <a:latin typeface="+mj-lt"/>
                  </a:rPr>
                  <a:t>Signal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extraction</a:t>
                </a:r>
                <a:r>
                  <a:rPr lang="it-IT" dirty="0" smtClean="0">
                    <a:latin typeface="+mj-lt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it-IT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it-IT" dirty="0" smtClean="0">
                    <a:latin typeface="+mj-lt"/>
                  </a:rPr>
                  <a:t> in </a:t>
                </a:r>
                <a:r>
                  <a:rPr lang="it-IT" dirty="0" err="1" smtClean="0">
                    <a:latin typeface="+mj-lt"/>
                  </a:rPr>
                  <a:t>pp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collisions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at</a:t>
                </a:r>
                <a:r>
                  <a:rPr lang="it-IT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rad>
                  </m:oMath>
                </a14:m>
                <a:r>
                  <a:rPr lang="it-IT" dirty="0" smtClean="0">
                    <a:latin typeface="+mj-lt"/>
                  </a:rPr>
                  <a:t> = 13 </a:t>
                </a:r>
                <a:r>
                  <a:rPr lang="it-IT" dirty="0" err="1" smtClean="0">
                    <a:latin typeface="+mj-lt"/>
                  </a:rPr>
                  <a:t>TeV</a:t>
                </a:r>
                <a:endParaRPr lang="it-IT" dirty="0" smtClean="0">
                  <a:latin typeface="+mj-lt"/>
                </a:endParaRPr>
              </a:p>
              <a:p>
                <a:endParaRPr lang="it-IT" dirty="0">
                  <a:latin typeface="+mj-lt"/>
                </a:endParaRPr>
              </a:p>
              <a:p>
                <a:r>
                  <a:rPr lang="it-IT" dirty="0" smtClean="0">
                    <a:latin typeface="+mj-lt"/>
                  </a:rPr>
                  <a:t>Application of ML </a:t>
                </a:r>
                <a:r>
                  <a:rPr lang="it-IT" dirty="0" err="1" smtClean="0">
                    <a:latin typeface="+mj-lt"/>
                  </a:rPr>
                  <a:t>techniques</a:t>
                </a:r>
                <a:r>
                  <a:rPr lang="it-IT" dirty="0" smtClean="0">
                    <a:latin typeface="+mj-lt"/>
                  </a:rPr>
                  <a:t> </a:t>
                </a:r>
              </a:p>
              <a:p>
                <a:endParaRPr lang="it-IT" dirty="0" smtClean="0">
                  <a:latin typeface="+mj-lt"/>
                </a:endParaRPr>
              </a:p>
              <a:p>
                <a:r>
                  <a:rPr lang="it-IT" dirty="0" err="1" smtClean="0">
                    <a:latin typeface="+mj-lt"/>
                  </a:rPr>
                  <a:t>Measurement</a:t>
                </a:r>
                <a:r>
                  <a:rPr lang="it-IT" dirty="0" smtClean="0">
                    <a:latin typeface="+mj-lt"/>
                  </a:rPr>
                  <a:t> of the </a:t>
                </a:r>
                <a:r>
                  <a:rPr lang="it-IT" dirty="0" err="1">
                    <a:latin typeface="+mj-lt"/>
                  </a:rPr>
                  <a:t>p</a:t>
                </a:r>
                <a:r>
                  <a:rPr lang="it-IT" dirty="0" err="1" smtClean="0">
                    <a:latin typeface="+mj-lt"/>
                  </a:rPr>
                  <a:t>rompt</a:t>
                </a:r>
                <a:r>
                  <a:rPr lang="it-IT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i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it-IT" i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it-IT" dirty="0" smtClean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it-IT" dirty="0" smtClean="0">
                    <a:latin typeface="+mj-lt"/>
                  </a:rPr>
                  <a:t>-</a:t>
                </a:r>
                <a:r>
                  <a:rPr lang="it-IT" dirty="0" err="1" smtClean="0">
                    <a:latin typeface="+mj-lt"/>
                  </a:rPr>
                  <a:t>differential</a:t>
                </a:r>
                <a:r>
                  <a:rPr lang="it-IT" dirty="0" smtClean="0">
                    <a:latin typeface="+mj-lt"/>
                  </a:rPr>
                  <a:t> production cross </a:t>
                </a:r>
                <a:r>
                  <a:rPr lang="it-IT" dirty="0" err="1" smtClean="0">
                    <a:latin typeface="+mj-lt"/>
                  </a:rPr>
                  <a:t>section</a:t>
                </a:r>
                <a:r>
                  <a:rPr lang="it-IT" dirty="0" smtClean="0">
                    <a:latin typeface="+mj-lt"/>
                  </a:rPr>
                  <a:t> in </a:t>
                </a:r>
                <a:r>
                  <a:rPr lang="it-IT" dirty="0" err="1" smtClean="0">
                    <a:latin typeface="+mj-lt"/>
                  </a:rPr>
                  <a:t>pp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 err="1" smtClean="0">
                    <a:latin typeface="+mj-lt"/>
                  </a:rPr>
                  <a:t>collisions</a:t>
                </a:r>
                <a:r>
                  <a:rPr lang="it-IT" dirty="0" smtClean="0">
                    <a:latin typeface="+mj-lt"/>
                  </a:rPr>
                  <a:t> </a:t>
                </a:r>
                <a:r>
                  <a:rPr lang="it-IT" dirty="0"/>
                  <a:t>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rad>
                  </m:oMath>
                </a14:m>
                <a:r>
                  <a:rPr lang="it-IT" dirty="0"/>
                  <a:t> = 13 </a:t>
                </a:r>
                <a:r>
                  <a:rPr lang="it-IT" dirty="0" err="1"/>
                  <a:t>TeV</a:t>
                </a:r>
                <a:endParaRPr lang="it-IT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8" name="Segnaposto contenu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6" t="-2887" b="-15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8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TOF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/>
              <p:cNvSpPr>
                <a:spLocks noGrp="1"/>
              </p:cNvSpPr>
              <p:nvPr>
                <p:ph idx="1"/>
              </p:nvPr>
            </p:nvSpPr>
            <p:spPr>
              <a:xfrm>
                <a:off x="348632" y="1068457"/>
                <a:ext cx="8699696" cy="464130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2000" dirty="0" smtClean="0"/>
                  <a:t>Covers the </a:t>
                </a:r>
                <a:r>
                  <a:rPr lang="it-IT" sz="2000" dirty="0" err="1" smtClean="0"/>
                  <a:t>central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region</a:t>
                </a:r>
                <a:r>
                  <a:rPr lang="it-IT" sz="2000" dirty="0" smtClean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it-IT" sz="2000" dirty="0" smtClean="0"/>
                  <a:t>&lt;0.9)</a:t>
                </a:r>
              </a:p>
              <a:p>
                <a:pPr algn="just"/>
                <a:r>
                  <a:rPr lang="it-IT" sz="2000" dirty="0" err="1" smtClean="0"/>
                  <a:t>Purposes</a:t>
                </a:r>
                <a:r>
                  <a:rPr lang="it-IT" sz="2000" dirty="0" smtClean="0"/>
                  <a:t>: PID via TOF </a:t>
                </a:r>
              </a:p>
              <a:p>
                <a:pPr algn="just"/>
                <a:r>
                  <a:rPr lang="it-IT" sz="2000" dirty="0" smtClean="0"/>
                  <a:t>Time </a:t>
                </a:r>
                <a:r>
                  <a:rPr lang="it-IT" sz="2000" dirty="0" err="1" smtClean="0"/>
                  <a:t>resolution</a:t>
                </a:r>
                <a:r>
                  <a:rPr lang="it-IT" sz="2000" dirty="0" smtClean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it-IT" sz="2000" dirty="0" smtClean="0"/>
                  <a:t>80 </a:t>
                </a:r>
                <a:r>
                  <a:rPr lang="it-IT" sz="2000" dirty="0" err="1" smtClean="0"/>
                  <a:t>ps</a:t>
                </a:r>
                <a:endParaRPr lang="it-IT" sz="2000" dirty="0" smtClean="0"/>
              </a:p>
              <a:p>
                <a:pPr algn="just"/>
                <a:r>
                  <a:rPr lang="it-IT" sz="2000" dirty="0" smtClean="0"/>
                  <a:t>A </a:t>
                </a:r>
                <a:r>
                  <a:rPr lang="it-IT" sz="2000" dirty="0" err="1" smtClean="0"/>
                  <a:t>charged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particle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ionized</a:t>
                </a:r>
                <a:r>
                  <a:rPr lang="it-IT" sz="2000" dirty="0" smtClean="0"/>
                  <a:t> the gas. An </a:t>
                </a:r>
                <a:r>
                  <a:rPr lang="it-IT" sz="2000" dirty="0" err="1" smtClean="0"/>
                  <a:t>avalanche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occurs</a:t>
                </a:r>
                <a:r>
                  <a:rPr lang="it-IT" sz="2000" dirty="0" smtClean="0"/>
                  <a:t> due to a strong </a:t>
                </a:r>
                <a:r>
                  <a:rPr lang="it-IT" sz="2000" dirty="0" err="1" smtClean="0"/>
                  <a:t>electric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field</a:t>
                </a:r>
                <a:endParaRPr lang="it-IT" sz="2000" dirty="0" smtClean="0"/>
              </a:p>
              <a:p>
                <a:pPr algn="just"/>
                <a:r>
                  <a:rPr lang="it-IT" sz="2000" dirty="0" smtClean="0"/>
                  <a:t>Resistive </a:t>
                </a:r>
                <a:r>
                  <a:rPr lang="it-IT" sz="2000" dirty="0" err="1" smtClean="0"/>
                  <a:t>plates</a:t>
                </a:r>
                <a:r>
                  <a:rPr lang="it-IT" sz="2000" dirty="0" smtClean="0"/>
                  <a:t> stop the </a:t>
                </a:r>
                <a:r>
                  <a:rPr lang="it-IT" sz="2000" dirty="0" err="1" smtClean="0"/>
                  <a:t>avalanche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formation</a:t>
                </a:r>
                <a:r>
                  <a:rPr lang="it-IT" sz="2000" dirty="0" smtClean="0"/>
                  <a:t> in </a:t>
                </a:r>
                <a:r>
                  <a:rPr lang="it-IT" sz="2000" dirty="0" err="1" smtClean="0"/>
                  <a:t>every</a:t>
                </a:r>
                <a:r>
                  <a:rPr lang="it-IT" sz="2000" dirty="0" smtClean="0"/>
                  <a:t> gap</a:t>
                </a:r>
              </a:p>
              <a:p>
                <a:pPr algn="just"/>
                <a:r>
                  <a:rPr lang="it-IT" sz="2000" dirty="0" smtClean="0"/>
                  <a:t>The </a:t>
                </a:r>
                <a:r>
                  <a:rPr lang="it-IT" sz="2000" dirty="0" err="1" smtClean="0"/>
                  <a:t>plates</a:t>
                </a:r>
                <a:r>
                  <a:rPr lang="it-IT" sz="2000" dirty="0" smtClean="0"/>
                  <a:t> are </a:t>
                </a:r>
                <a:r>
                  <a:rPr lang="it-IT" sz="2000" dirty="0" err="1" smtClean="0"/>
                  <a:t>transparent</a:t>
                </a:r>
                <a:r>
                  <a:rPr lang="it-IT" sz="2000" dirty="0" smtClean="0"/>
                  <a:t> to the fast </a:t>
                </a:r>
                <a:r>
                  <a:rPr lang="it-IT" sz="2000" dirty="0" err="1" smtClean="0"/>
                  <a:t>signals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induced</a:t>
                </a:r>
                <a:r>
                  <a:rPr lang="it-IT" sz="2000" dirty="0" smtClean="0"/>
                  <a:t> on the </a:t>
                </a:r>
                <a:r>
                  <a:rPr lang="it-IT" sz="2000" dirty="0" err="1" smtClean="0"/>
                  <a:t>electrodes</a:t>
                </a:r>
                <a:r>
                  <a:rPr lang="it-IT" sz="2000" dirty="0" smtClean="0"/>
                  <a:t> by the fast </a:t>
                </a:r>
                <a:r>
                  <a:rPr lang="it-IT" sz="2000" dirty="0" err="1" smtClean="0"/>
                  <a:t>motion</a:t>
                </a:r>
                <a:r>
                  <a:rPr lang="it-IT" sz="2000" dirty="0" smtClean="0"/>
                  <a:t> of the </a:t>
                </a:r>
                <a:r>
                  <a:rPr lang="it-IT" sz="2000" dirty="0" err="1" smtClean="0"/>
                  <a:t>electrons</a:t>
                </a:r>
                <a:endParaRPr lang="it-IT" sz="2000" dirty="0" smtClean="0"/>
              </a:p>
              <a:p>
                <a:pPr algn="just"/>
                <a:r>
                  <a:rPr lang="it-IT" sz="2000" dirty="0" smtClean="0"/>
                  <a:t>The </a:t>
                </a:r>
                <a:r>
                  <a:rPr lang="it-IT" sz="2000" dirty="0" err="1" smtClean="0"/>
                  <a:t>overall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signal</a:t>
                </a:r>
                <a:r>
                  <a:rPr lang="it-IT" sz="2000" dirty="0" smtClean="0"/>
                  <a:t> </a:t>
                </a:r>
                <a:r>
                  <a:rPr lang="it-IT" sz="2000" dirty="0" err="1" smtClean="0"/>
                  <a:t>is</a:t>
                </a:r>
                <a:r>
                  <a:rPr lang="it-IT" sz="2000" dirty="0" smtClean="0"/>
                  <a:t> the sum of the single </a:t>
                </a:r>
                <a:r>
                  <a:rPr lang="it-IT" sz="2000" dirty="0" err="1" smtClean="0"/>
                  <a:t>signals</a:t>
                </a:r>
                <a:endParaRPr lang="it-IT" sz="2000" dirty="0" smtClean="0"/>
              </a:p>
              <a:p>
                <a:pPr algn="just"/>
                <a:endParaRPr lang="it-IT" sz="2000" dirty="0" smtClean="0"/>
              </a:p>
              <a:p>
                <a:pPr algn="just"/>
                <a:endParaRPr lang="it-IT" sz="2000" dirty="0" smtClean="0"/>
              </a:p>
              <a:p>
                <a:pPr algn="just"/>
                <a:endParaRPr lang="it-IT" sz="2000" dirty="0"/>
              </a:p>
            </p:txBody>
          </p:sp>
        </mc:Choice>
        <mc:Fallback xmlns="">
          <p:sp>
            <p:nvSpPr>
              <p:cNvPr id="6" name="Segnaposto contenut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632" y="1068457"/>
                <a:ext cx="8699696" cy="4641304"/>
              </a:xfrm>
              <a:blipFill rotWithShape="0">
                <a:blip r:embed="rId2"/>
                <a:stretch>
                  <a:fillRect l="-631" t="-1312" r="-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3068960"/>
            <a:ext cx="2495550" cy="250507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021" y="930260"/>
            <a:ext cx="311677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Topological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/>
              <p:cNvSpPr>
                <a:spLocks noGrp="1"/>
              </p:cNvSpPr>
              <p:nvPr>
                <p:ph idx="1"/>
              </p:nvPr>
            </p:nvSpPr>
            <p:spPr>
              <a:xfrm>
                <a:off x="348632" y="1068456"/>
                <a:ext cx="8411664" cy="502483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000" dirty="0" smtClean="0"/>
                  <a:t>4 topological variables</a:t>
                </a:r>
              </a:p>
              <a:p>
                <a:pPr algn="just"/>
                <a:r>
                  <a:rPr lang="en-US" sz="2000" b="1" dirty="0">
                    <a:latin typeface="+mn-lt"/>
                  </a:rPr>
                  <a:t>Cosine of </a:t>
                </a:r>
                <a:r>
                  <a:rPr lang="en-US" sz="2000" b="1" dirty="0" err="1">
                    <a:latin typeface="+mn-lt"/>
                  </a:rPr>
                  <a:t>Poynting</a:t>
                </a:r>
                <a:r>
                  <a:rPr lang="en-US" sz="2000" b="1" dirty="0">
                    <a:latin typeface="+mn-lt"/>
                  </a:rPr>
                  <a:t> </a:t>
                </a:r>
                <a:r>
                  <a:rPr lang="en-US" sz="2000" b="1" dirty="0" smtClean="0">
                    <a:latin typeface="+mn-lt"/>
                  </a:rPr>
                  <a:t>angle</a:t>
                </a:r>
                <a:r>
                  <a:rPr lang="en-US" sz="2000" dirty="0"/>
                  <a:t>:  The </a:t>
                </a:r>
                <a:r>
                  <a:rPr lang="en-US" sz="2000" dirty="0" err="1"/>
                  <a:t>Poynting</a:t>
                </a:r>
                <a:r>
                  <a:rPr lang="en-US" sz="2000" dirty="0"/>
                  <a:t> angle is the angle between the reconstructed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dirty="0" smtClean="0"/>
                  <a:t> momentum </a:t>
                </a:r>
                <a:r>
                  <a:rPr lang="en-US" sz="2000" dirty="0"/>
                  <a:t>and the line connecting the primary vertex to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decay point.</a:t>
                </a:r>
              </a:p>
              <a:p>
                <a:pPr marL="0" indent="0" algn="just">
                  <a:buNone/>
                </a:pPr>
                <a:endParaRPr lang="en-US" sz="1200" dirty="0" smtClean="0"/>
              </a:p>
              <a:p>
                <a:pPr algn="just" defTabSz="4572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>
                    <a:latin typeface="+mn-lt"/>
                  </a:rPr>
                  <a:t>Decay Length on the </a:t>
                </a:r>
                <a:r>
                  <a:rPr lang="en-US" sz="2000" b="1" dirty="0" err="1" smtClean="0">
                    <a:latin typeface="+mn-lt"/>
                  </a:rPr>
                  <a:t>xy</a:t>
                </a:r>
                <a:r>
                  <a:rPr lang="en-US" sz="2000" b="1" dirty="0" smtClean="0">
                    <a:latin typeface="+mn-lt"/>
                  </a:rPr>
                  <a:t>-plane</a:t>
                </a:r>
                <a:r>
                  <a:rPr lang="en-US" sz="2000" dirty="0">
                    <a:solidFill>
                      <a:prstClr val="black"/>
                    </a:solidFill>
                  </a:rPr>
                  <a:t>: Projection of the distance between the primary vertex and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decay point on the 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xy</a:t>
                </a:r>
                <a:r>
                  <a:rPr lang="en-US" sz="2000" dirty="0">
                    <a:solidFill>
                      <a:prstClr val="black"/>
                    </a:solidFill>
                  </a:rPr>
                  <a:t> plane</a:t>
                </a:r>
              </a:p>
              <a:p>
                <a:pPr marL="0" indent="0" algn="just">
                  <a:buNone/>
                </a:pPr>
                <a:endParaRPr lang="en-US" sz="1200" b="1" dirty="0">
                  <a:latin typeface="+mn-lt"/>
                </a:endParaRPr>
              </a:p>
              <a:p>
                <a:pPr algn="just"/>
                <a:r>
                  <a:rPr lang="en-US" sz="2000" b="1" dirty="0">
                    <a:latin typeface="+mn-lt"/>
                  </a:rPr>
                  <a:t>Normalized Decay Length on the </a:t>
                </a:r>
                <a:r>
                  <a:rPr lang="en-US" sz="2000" b="1" dirty="0" err="1">
                    <a:latin typeface="+mn-lt"/>
                  </a:rPr>
                  <a:t>xy</a:t>
                </a:r>
                <a:r>
                  <a:rPr lang="en-US" sz="2000" b="1" dirty="0">
                    <a:latin typeface="+mn-lt"/>
                  </a:rPr>
                  <a:t> </a:t>
                </a:r>
                <a:r>
                  <a:rPr lang="en-US" sz="2000" b="1" dirty="0" smtClean="0">
                    <a:latin typeface="+mn-lt"/>
                  </a:rPr>
                  <a:t>plane</a:t>
                </a:r>
                <a:r>
                  <a:rPr lang="en-US" sz="2000" dirty="0" smtClean="0">
                    <a:latin typeface="+mn-lt"/>
                  </a:rPr>
                  <a:t>: </a:t>
                </a:r>
                <a:r>
                  <a:rPr lang="en-US" sz="2000" dirty="0" smtClean="0"/>
                  <a:t>Decay Length normalized to the uncertainty and projected on the </a:t>
                </a:r>
                <a:r>
                  <a:rPr lang="en-US" sz="2000" dirty="0" err="1" smtClean="0"/>
                  <a:t>xy</a:t>
                </a:r>
                <a:r>
                  <a:rPr lang="en-US" sz="2000" dirty="0" smtClean="0"/>
                  <a:t> plane</a:t>
                </a:r>
                <a:endParaRPr lang="en-US" sz="2000" dirty="0" smtClean="0">
                  <a:latin typeface="+mn-lt"/>
                </a:endParaRPr>
              </a:p>
              <a:p>
                <a:pPr algn="just"/>
                <a:endParaRPr lang="en-US" sz="1200" b="1" dirty="0">
                  <a:latin typeface="+mn-lt"/>
                </a:endParaRPr>
              </a:p>
              <a:p>
                <a:pPr algn="just"/>
                <a:r>
                  <a:rPr lang="en-US" sz="2000" b="1" dirty="0">
                    <a:latin typeface="+mn-lt"/>
                  </a:rPr>
                  <a:t>Maximum </a:t>
                </a:r>
                <a:r>
                  <a:rPr lang="en-US" sz="2000" b="1" dirty="0" err="1">
                    <a:latin typeface="+mn-lt"/>
                  </a:rPr>
                  <a:t>topomatic</a:t>
                </a:r>
                <a:r>
                  <a:rPr lang="en-US" sz="2000" b="1" dirty="0">
                    <a:latin typeface="+mn-lt"/>
                  </a:rPr>
                  <a:t> </a:t>
                </a:r>
                <a:r>
                  <a:rPr lang="en-US" sz="2000" b="1" dirty="0" smtClean="0">
                    <a:latin typeface="+mn-lt"/>
                  </a:rPr>
                  <a:t>distance</a:t>
                </a:r>
                <a:r>
                  <a:rPr lang="en-US" sz="2000" dirty="0" smtClean="0">
                    <a:latin typeface="+mn-lt"/>
                  </a:rPr>
                  <a:t>: </a:t>
                </a:r>
                <a:r>
                  <a:rPr lang="en-US" sz="2000" dirty="0" smtClean="0"/>
                  <a:t>Given the decay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/>
                  <a:t>and the impact </a:t>
                </a:r>
                <a:r>
                  <a:rPr lang="en-US" sz="2000" dirty="0"/>
                  <a:t>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, this </a:t>
                </a:r>
                <a:r>
                  <a:rPr lang="en-US" sz="2000" dirty="0" smtClean="0"/>
                  <a:t>quantity corresponds to the maximum normalized difference between </a:t>
                </a:r>
                <a:r>
                  <a:rPr lang="en-US" sz="2000" dirty="0"/>
                  <a:t>the measured and the expected daughter impact </a:t>
                </a:r>
                <a:r>
                  <a:rPr lang="en-US" sz="2000" dirty="0" smtClean="0"/>
                  <a:t>parameter. The latter computed from the angle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b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between the reconstructed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dirty="0"/>
                  <a:t> transverse momentum and that of the </a:t>
                </a:r>
                <a:r>
                  <a:rPr lang="en-US" sz="2000" dirty="0" err="1"/>
                  <a:t>i-th</a:t>
                </a:r>
                <a:r>
                  <a:rPr lang="en-US" sz="2000" dirty="0"/>
                  <a:t> track</a:t>
                </a:r>
                <a:endParaRPr lang="it-IT" sz="2000" dirty="0"/>
              </a:p>
              <a:p>
                <a:pPr algn="just"/>
                <a:endParaRPr lang="en-US" sz="2000" dirty="0"/>
              </a:p>
              <a:p>
                <a:pPr algn="just"/>
                <a:endParaRPr lang="it-IT" sz="2000" dirty="0"/>
              </a:p>
            </p:txBody>
          </p:sp>
        </mc:Choice>
        <mc:Fallback xmlns="">
          <p:sp>
            <p:nvSpPr>
              <p:cNvPr id="6" name="Segnaposto contenut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632" y="1068456"/>
                <a:ext cx="8411664" cy="5024839"/>
              </a:xfrm>
              <a:blipFill rotWithShape="0">
                <a:blip r:embed="rId2"/>
                <a:stretch>
                  <a:fillRect l="-725" t="-1212" r="-797" b="-21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/>
          <p:cNvSpPr/>
          <p:nvPr/>
        </p:nvSpPr>
        <p:spPr>
          <a:xfrm>
            <a:off x="3719736" y="1068457"/>
            <a:ext cx="8078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4221088"/>
            <a:ext cx="3223149" cy="864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256" y="5130476"/>
            <a:ext cx="2116802" cy="432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87" y="1380112"/>
            <a:ext cx="2849315" cy="2415094"/>
          </a:xfrm>
          <a:prstGeom prst="rect">
            <a:avLst/>
          </a:prstGeom>
        </p:spPr>
      </p:pic>
      <p:sp>
        <p:nvSpPr>
          <p:cNvPr id="15" name="Rettangolo 14"/>
          <p:cNvSpPr/>
          <p:nvPr/>
        </p:nvSpPr>
        <p:spPr>
          <a:xfrm>
            <a:off x="1499828" y="5506784"/>
            <a:ext cx="4439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28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Bayes</a:t>
            </a:r>
            <a:r>
              <a:rPr lang="it-IT" dirty="0" smtClean="0"/>
              <a:t> PID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348632" y="3717031"/>
            <a:ext cx="11363992" cy="1992729"/>
          </a:xfrm>
        </p:spPr>
        <p:txBody>
          <a:bodyPr>
            <a:normAutofit/>
          </a:bodyPr>
          <a:lstStyle/>
          <a:p>
            <a:r>
              <a:rPr lang="it-IT" sz="2400" b="1" dirty="0" smtClean="0">
                <a:latin typeface="+mn-lt"/>
              </a:rPr>
              <a:t>Maximum </a:t>
            </a:r>
            <a:r>
              <a:rPr lang="it-IT" sz="2400" b="1" dirty="0" err="1" smtClean="0">
                <a:latin typeface="+mn-lt"/>
              </a:rPr>
              <a:t>probability</a:t>
            </a:r>
            <a:r>
              <a:rPr lang="it-IT" sz="2400" b="1" dirty="0" smtClean="0">
                <a:latin typeface="+mn-lt"/>
              </a:rPr>
              <a:t> </a:t>
            </a:r>
            <a:r>
              <a:rPr lang="it-IT" sz="2400" b="1" dirty="0" err="1" smtClean="0">
                <a:latin typeface="+mn-lt"/>
              </a:rPr>
              <a:t>criterion</a:t>
            </a:r>
            <a:r>
              <a:rPr lang="it-IT" sz="2400" dirty="0" smtClean="0"/>
              <a:t>: a </a:t>
            </a:r>
            <a:r>
              <a:rPr lang="it-IT" sz="2400" dirty="0" err="1" smtClean="0"/>
              <a:t>given</a:t>
            </a:r>
            <a:r>
              <a:rPr lang="it-IT" sz="2400" dirty="0" smtClean="0"/>
              <a:t> </a:t>
            </a:r>
            <a:r>
              <a:rPr lang="it-IT" sz="2400" dirty="0" err="1" smtClean="0"/>
              <a:t>track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identified</a:t>
            </a:r>
            <a:r>
              <a:rPr lang="it-IT" sz="2400" dirty="0" smtClean="0"/>
              <a:t> with the </a:t>
            </a:r>
            <a:r>
              <a:rPr lang="it-IT" sz="2400" dirty="0" err="1" smtClean="0"/>
              <a:t>particle</a:t>
            </a:r>
            <a:r>
              <a:rPr lang="it-IT" sz="2400" dirty="0" smtClean="0"/>
              <a:t> </a:t>
            </a:r>
            <a:r>
              <a:rPr lang="it-IT" sz="2400" dirty="0" err="1" smtClean="0"/>
              <a:t>species</a:t>
            </a:r>
            <a:r>
              <a:rPr lang="it-IT" sz="2400" dirty="0" smtClean="0"/>
              <a:t> with the maximum </a:t>
            </a:r>
            <a:r>
              <a:rPr lang="it-IT" sz="2400" dirty="0" err="1" smtClean="0"/>
              <a:t>posterior</a:t>
            </a:r>
            <a:r>
              <a:rPr lang="it-IT" sz="2400" dirty="0" smtClean="0"/>
              <a:t> </a:t>
            </a:r>
            <a:r>
              <a:rPr lang="it-IT" sz="2400" dirty="0" err="1" smtClean="0"/>
              <a:t>probability</a:t>
            </a:r>
            <a:endParaRPr lang="it-IT" sz="2400" dirty="0"/>
          </a:p>
        </p:txBody>
      </p:sp>
      <p:sp>
        <p:nvSpPr>
          <p:cNvPr id="8" name="Rettangolo arrotondato 7"/>
          <p:cNvSpPr/>
          <p:nvPr/>
        </p:nvSpPr>
        <p:spPr>
          <a:xfrm>
            <a:off x="6968001" y="1913281"/>
            <a:ext cx="4385799" cy="468000"/>
          </a:xfrm>
          <a:prstGeom prst="roundRect">
            <a:avLst>
              <a:gd name="adj" fmla="val 38000"/>
            </a:avLst>
          </a:prstGeom>
          <a:solidFill>
            <a:srgbClr val="9B0014">
              <a:alpha val="50000"/>
            </a:srgbClr>
          </a:solidFill>
          <a:ln w="28575"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Prior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(relative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abundance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)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348635" y="1534630"/>
            <a:ext cx="4901208" cy="1225302"/>
            <a:chOff x="479376" y="1360631"/>
            <a:chExt cx="6629400" cy="1657350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376" y="1360631"/>
              <a:ext cx="6629400" cy="1657350"/>
            </a:xfrm>
            <a:prstGeom prst="rect">
              <a:avLst/>
            </a:prstGeom>
          </p:spPr>
        </p:pic>
        <p:sp>
          <p:nvSpPr>
            <p:cNvPr id="9" name="Rettangolo arrotondato 8"/>
            <p:cNvSpPr/>
            <p:nvPr/>
          </p:nvSpPr>
          <p:spPr>
            <a:xfrm>
              <a:off x="4655841" y="1422682"/>
              <a:ext cx="1042626" cy="702000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9B00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arrotondato 9"/>
            <p:cNvSpPr/>
            <p:nvPr/>
          </p:nvSpPr>
          <p:spPr>
            <a:xfrm>
              <a:off x="3071664" y="1422682"/>
              <a:ext cx="1512168" cy="702000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2423592" y="2124681"/>
              <a:ext cx="3888432" cy="765893"/>
            </a:xfrm>
            <a:prstGeom prst="roundRect">
              <a:avLst>
                <a:gd name="adj" fmla="val 38000"/>
              </a:avLst>
            </a:prstGeom>
            <a:noFill/>
            <a:ln w="28575">
              <a:solidFill>
                <a:srgbClr val="0688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Rettangolo arrotondato 11"/>
          <p:cNvSpPr/>
          <p:nvPr/>
        </p:nvSpPr>
        <p:spPr>
          <a:xfrm>
            <a:off x="6972937" y="1221227"/>
            <a:ext cx="4385799" cy="468000"/>
          </a:xfrm>
          <a:prstGeom prst="roundRect">
            <a:avLst>
              <a:gd name="adj" fmla="val 38000"/>
            </a:avLst>
          </a:prstGeom>
          <a:solidFill>
            <a:srgbClr val="1F77B4">
              <a:alpha val="50000"/>
            </a:srgbClr>
          </a:solidFill>
          <a:ln w="28575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Likelihood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6972938" y="2583797"/>
            <a:ext cx="4385798" cy="468000"/>
          </a:xfrm>
          <a:prstGeom prst="roundRect">
            <a:avLst>
              <a:gd name="adj" fmla="val 38000"/>
            </a:avLst>
          </a:prstGeom>
          <a:solidFill>
            <a:srgbClr val="068834">
              <a:alpha val="50000"/>
            </a:srgbClr>
          </a:solidFill>
          <a:ln w="28575">
            <a:solidFill>
              <a:srgbClr val="068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Evidence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40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Domande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Color </a:t>
            </a:r>
            <a:r>
              <a:rPr lang="it-IT" dirty="0" err="1" smtClean="0"/>
              <a:t>reconnection</a:t>
            </a:r>
            <a:endParaRPr lang="it-IT" dirty="0" smtClean="0"/>
          </a:p>
          <a:p>
            <a:r>
              <a:rPr lang="it-IT" dirty="0" err="1" smtClean="0"/>
              <a:t>Lambda_c</a:t>
            </a:r>
            <a:endParaRPr lang="it-IT" dirty="0"/>
          </a:p>
        </p:txBody>
      </p:sp>
      <p:sp>
        <p:nvSpPr>
          <p:cNvPr id="7" name="Figura a mano libera 6"/>
          <p:cNvSpPr/>
          <p:nvPr/>
        </p:nvSpPr>
        <p:spPr>
          <a:xfrm>
            <a:off x="9271636" y="2745104"/>
            <a:ext cx="784860" cy="1475983"/>
          </a:xfrm>
          <a:custGeom>
            <a:avLst/>
            <a:gdLst>
              <a:gd name="connsiteX0" fmla="*/ 811530 w 815340"/>
              <a:gd name="connsiteY0" fmla="*/ 0 h 1581150"/>
              <a:gd name="connsiteX1" fmla="*/ 0 w 815340"/>
              <a:gd name="connsiteY1" fmla="*/ 1043940 h 1581150"/>
              <a:gd name="connsiteX2" fmla="*/ 0 w 815340"/>
              <a:gd name="connsiteY2" fmla="*/ 1581150 h 1581150"/>
              <a:gd name="connsiteX3" fmla="*/ 815340 w 815340"/>
              <a:gd name="connsiteY3" fmla="*/ 529590 h 1581150"/>
              <a:gd name="connsiteX4" fmla="*/ 811530 w 815340"/>
              <a:gd name="connsiteY4" fmla="*/ 0 h 1581150"/>
              <a:gd name="connsiteX0" fmla="*/ 813435 w 817245"/>
              <a:gd name="connsiteY0" fmla="*/ 0 h 1581150"/>
              <a:gd name="connsiteX1" fmla="*/ 0 w 817245"/>
              <a:gd name="connsiteY1" fmla="*/ 1009382 h 1581150"/>
              <a:gd name="connsiteX2" fmla="*/ 1905 w 817245"/>
              <a:gd name="connsiteY2" fmla="*/ 1581150 h 1581150"/>
              <a:gd name="connsiteX3" fmla="*/ 817245 w 817245"/>
              <a:gd name="connsiteY3" fmla="*/ 529590 h 1581150"/>
              <a:gd name="connsiteX4" fmla="*/ 813435 w 817245"/>
              <a:gd name="connsiteY4" fmla="*/ 0 h 1581150"/>
              <a:gd name="connsiteX0" fmla="*/ 813435 w 813435"/>
              <a:gd name="connsiteY0" fmla="*/ 0 h 1581150"/>
              <a:gd name="connsiteX1" fmla="*/ 0 w 813435"/>
              <a:gd name="connsiteY1" fmla="*/ 1009382 h 1581150"/>
              <a:gd name="connsiteX2" fmla="*/ 1905 w 813435"/>
              <a:gd name="connsiteY2" fmla="*/ 1581150 h 1581150"/>
              <a:gd name="connsiteX3" fmla="*/ 811530 w 813435"/>
              <a:gd name="connsiteY3" fmla="*/ 566182 h 1581150"/>
              <a:gd name="connsiteX4" fmla="*/ 813435 w 813435"/>
              <a:gd name="connsiteY4" fmla="*/ 0 h 1581150"/>
              <a:gd name="connsiteX0" fmla="*/ 813435 w 813435"/>
              <a:gd name="connsiteY0" fmla="*/ 0 h 1581150"/>
              <a:gd name="connsiteX1" fmla="*/ 0 w 813435"/>
              <a:gd name="connsiteY1" fmla="*/ 1009382 h 1581150"/>
              <a:gd name="connsiteX2" fmla="*/ 1905 w 813435"/>
              <a:gd name="connsiteY2" fmla="*/ 1581150 h 1581150"/>
              <a:gd name="connsiteX3" fmla="*/ 809625 w 813435"/>
              <a:gd name="connsiteY3" fmla="*/ 566182 h 1581150"/>
              <a:gd name="connsiteX4" fmla="*/ 813435 w 813435"/>
              <a:gd name="connsiteY4" fmla="*/ 0 h 1581150"/>
              <a:gd name="connsiteX0" fmla="*/ 813435 w 813435"/>
              <a:gd name="connsiteY0" fmla="*/ 0 h 1581150"/>
              <a:gd name="connsiteX1" fmla="*/ 0 w 813435"/>
              <a:gd name="connsiteY1" fmla="*/ 1009382 h 1581150"/>
              <a:gd name="connsiteX2" fmla="*/ 1905 w 813435"/>
              <a:gd name="connsiteY2" fmla="*/ 1581150 h 1581150"/>
              <a:gd name="connsiteX3" fmla="*/ 813435 w 813435"/>
              <a:gd name="connsiteY3" fmla="*/ 558051 h 1581150"/>
              <a:gd name="connsiteX4" fmla="*/ 813435 w 813435"/>
              <a:gd name="connsiteY4" fmla="*/ 0 h 1581150"/>
              <a:gd name="connsiteX0" fmla="*/ 813435 w 813435"/>
              <a:gd name="connsiteY0" fmla="*/ 0 h 1581150"/>
              <a:gd name="connsiteX1" fmla="*/ 0 w 813435"/>
              <a:gd name="connsiteY1" fmla="*/ 1009382 h 1581150"/>
              <a:gd name="connsiteX2" fmla="*/ 1905 w 813435"/>
              <a:gd name="connsiteY2" fmla="*/ 1581150 h 1581150"/>
              <a:gd name="connsiteX3" fmla="*/ 813435 w 813435"/>
              <a:gd name="connsiteY3" fmla="*/ 558051 h 1581150"/>
              <a:gd name="connsiteX4" fmla="*/ 813435 w 813435"/>
              <a:gd name="connsiteY4" fmla="*/ 0 h 1581150"/>
              <a:gd name="connsiteX0" fmla="*/ 813435 w 813435"/>
              <a:gd name="connsiteY0" fmla="*/ 0 h 1581150"/>
              <a:gd name="connsiteX1" fmla="*/ 0 w 813435"/>
              <a:gd name="connsiteY1" fmla="*/ 1009382 h 1581150"/>
              <a:gd name="connsiteX2" fmla="*/ 1905 w 813435"/>
              <a:gd name="connsiteY2" fmla="*/ 1581150 h 1581150"/>
              <a:gd name="connsiteX3" fmla="*/ 809625 w 813435"/>
              <a:gd name="connsiteY3" fmla="*/ 568215 h 1581150"/>
              <a:gd name="connsiteX4" fmla="*/ 813435 w 813435"/>
              <a:gd name="connsiteY4" fmla="*/ 0 h 1581150"/>
              <a:gd name="connsiteX0" fmla="*/ 813435 w 815340"/>
              <a:gd name="connsiteY0" fmla="*/ 0 h 1581150"/>
              <a:gd name="connsiteX1" fmla="*/ 0 w 815340"/>
              <a:gd name="connsiteY1" fmla="*/ 1009382 h 1581150"/>
              <a:gd name="connsiteX2" fmla="*/ 1905 w 815340"/>
              <a:gd name="connsiteY2" fmla="*/ 1581150 h 1581150"/>
              <a:gd name="connsiteX3" fmla="*/ 815340 w 815340"/>
              <a:gd name="connsiteY3" fmla="*/ 564149 h 1581150"/>
              <a:gd name="connsiteX4" fmla="*/ 813435 w 815340"/>
              <a:gd name="connsiteY4" fmla="*/ 0 h 1581150"/>
              <a:gd name="connsiteX0" fmla="*/ 779145 w 815340"/>
              <a:gd name="connsiteY0" fmla="*/ 0 h 1568953"/>
              <a:gd name="connsiteX1" fmla="*/ 0 w 815340"/>
              <a:gd name="connsiteY1" fmla="*/ 997185 h 1568953"/>
              <a:gd name="connsiteX2" fmla="*/ 1905 w 815340"/>
              <a:gd name="connsiteY2" fmla="*/ 1568953 h 1568953"/>
              <a:gd name="connsiteX3" fmla="*/ 815340 w 815340"/>
              <a:gd name="connsiteY3" fmla="*/ 551952 h 1568953"/>
              <a:gd name="connsiteX4" fmla="*/ 779145 w 815340"/>
              <a:gd name="connsiteY4" fmla="*/ 0 h 1568953"/>
              <a:gd name="connsiteX0" fmla="*/ 779145 w 781050"/>
              <a:gd name="connsiteY0" fmla="*/ 0 h 1568953"/>
              <a:gd name="connsiteX1" fmla="*/ 0 w 781050"/>
              <a:gd name="connsiteY1" fmla="*/ 997185 h 1568953"/>
              <a:gd name="connsiteX2" fmla="*/ 1905 w 781050"/>
              <a:gd name="connsiteY2" fmla="*/ 1568953 h 1568953"/>
              <a:gd name="connsiteX3" fmla="*/ 781050 w 781050"/>
              <a:gd name="connsiteY3" fmla="*/ 547886 h 1568953"/>
              <a:gd name="connsiteX4" fmla="*/ 779145 w 781050"/>
              <a:gd name="connsiteY4" fmla="*/ 0 h 1568953"/>
              <a:gd name="connsiteX0" fmla="*/ 779145 w 782955"/>
              <a:gd name="connsiteY0" fmla="*/ 0 h 1568953"/>
              <a:gd name="connsiteX1" fmla="*/ 0 w 782955"/>
              <a:gd name="connsiteY1" fmla="*/ 997185 h 1568953"/>
              <a:gd name="connsiteX2" fmla="*/ 1905 w 782955"/>
              <a:gd name="connsiteY2" fmla="*/ 1568953 h 1568953"/>
              <a:gd name="connsiteX3" fmla="*/ 782955 w 782955"/>
              <a:gd name="connsiteY3" fmla="*/ 545853 h 1568953"/>
              <a:gd name="connsiteX4" fmla="*/ 779145 w 782955"/>
              <a:gd name="connsiteY4" fmla="*/ 0 h 1568953"/>
              <a:gd name="connsiteX0" fmla="*/ 784860 w 784860"/>
              <a:gd name="connsiteY0" fmla="*/ 0 h 1575052"/>
              <a:gd name="connsiteX1" fmla="*/ 0 w 784860"/>
              <a:gd name="connsiteY1" fmla="*/ 1003284 h 1575052"/>
              <a:gd name="connsiteX2" fmla="*/ 1905 w 784860"/>
              <a:gd name="connsiteY2" fmla="*/ 1575052 h 1575052"/>
              <a:gd name="connsiteX3" fmla="*/ 782955 w 784860"/>
              <a:gd name="connsiteY3" fmla="*/ 551952 h 1575052"/>
              <a:gd name="connsiteX4" fmla="*/ 784860 w 784860"/>
              <a:gd name="connsiteY4" fmla="*/ 0 h 1575052"/>
              <a:gd name="connsiteX0" fmla="*/ 784860 w 786765"/>
              <a:gd name="connsiteY0" fmla="*/ 0 h 1575052"/>
              <a:gd name="connsiteX1" fmla="*/ 0 w 786765"/>
              <a:gd name="connsiteY1" fmla="*/ 1003284 h 1575052"/>
              <a:gd name="connsiteX2" fmla="*/ 1905 w 786765"/>
              <a:gd name="connsiteY2" fmla="*/ 1575052 h 1575052"/>
              <a:gd name="connsiteX3" fmla="*/ 786765 w 786765"/>
              <a:gd name="connsiteY3" fmla="*/ 549919 h 1575052"/>
              <a:gd name="connsiteX4" fmla="*/ 784860 w 786765"/>
              <a:gd name="connsiteY4" fmla="*/ 0 h 1575052"/>
              <a:gd name="connsiteX0" fmla="*/ 784860 w 784860"/>
              <a:gd name="connsiteY0" fmla="*/ 0 h 1575052"/>
              <a:gd name="connsiteX1" fmla="*/ 0 w 784860"/>
              <a:gd name="connsiteY1" fmla="*/ 1003284 h 1575052"/>
              <a:gd name="connsiteX2" fmla="*/ 1905 w 784860"/>
              <a:gd name="connsiteY2" fmla="*/ 1575052 h 1575052"/>
              <a:gd name="connsiteX3" fmla="*/ 781050 w 784860"/>
              <a:gd name="connsiteY3" fmla="*/ 560084 h 1575052"/>
              <a:gd name="connsiteX4" fmla="*/ 784860 w 784860"/>
              <a:gd name="connsiteY4" fmla="*/ 0 h 1575052"/>
              <a:gd name="connsiteX0" fmla="*/ 784860 w 784860"/>
              <a:gd name="connsiteY0" fmla="*/ 0 h 1575052"/>
              <a:gd name="connsiteX1" fmla="*/ 0 w 784860"/>
              <a:gd name="connsiteY1" fmla="*/ 1003284 h 1575052"/>
              <a:gd name="connsiteX2" fmla="*/ 1905 w 784860"/>
              <a:gd name="connsiteY2" fmla="*/ 1575052 h 1575052"/>
              <a:gd name="connsiteX3" fmla="*/ 782955 w 784860"/>
              <a:gd name="connsiteY3" fmla="*/ 560084 h 1575052"/>
              <a:gd name="connsiteX4" fmla="*/ 784860 w 784860"/>
              <a:gd name="connsiteY4" fmla="*/ 0 h 157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60" h="1575052">
                <a:moveTo>
                  <a:pt x="784860" y="0"/>
                </a:moveTo>
                <a:lnTo>
                  <a:pt x="0" y="1003284"/>
                </a:lnTo>
                <a:lnTo>
                  <a:pt x="1905" y="1575052"/>
                </a:lnTo>
                <a:lnTo>
                  <a:pt x="782955" y="560084"/>
                </a:lnTo>
                <a:lnTo>
                  <a:pt x="78486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/>
          <p:cNvSpPr/>
          <p:nvPr/>
        </p:nvSpPr>
        <p:spPr>
          <a:xfrm>
            <a:off x="9273540" y="3418038"/>
            <a:ext cx="1296144" cy="1059735"/>
          </a:xfrm>
          <a:prstGeom prst="rightArrow">
            <a:avLst/>
          </a:prstGeom>
          <a:gradFill flip="none" rotWithShape="1">
            <a:gsLst>
              <a:gs pos="0">
                <a:srgbClr val="068834">
                  <a:shade val="30000"/>
                  <a:satMod val="115000"/>
                </a:srgbClr>
              </a:gs>
              <a:gs pos="50000">
                <a:srgbClr val="068834">
                  <a:shade val="67500"/>
                  <a:satMod val="115000"/>
                </a:srgbClr>
              </a:gs>
              <a:gs pos="100000">
                <a:srgbClr val="06883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Pros</a:t>
            </a:r>
            <a:endParaRPr lang="it-IT" dirty="0"/>
          </a:p>
        </p:txBody>
      </p:sp>
      <p:sp>
        <p:nvSpPr>
          <p:cNvPr id="9" name="Freccia a destra 8"/>
          <p:cNvSpPr/>
          <p:nvPr/>
        </p:nvSpPr>
        <p:spPr>
          <a:xfrm flipH="1">
            <a:off x="8760296" y="2479894"/>
            <a:ext cx="1296000" cy="1059735"/>
          </a:xfrm>
          <a:prstGeom prst="rightArrow">
            <a:avLst/>
          </a:prstGeom>
          <a:gradFill flip="none" rotWithShape="1">
            <a:gsLst>
              <a:gs pos="0">
                <a:srgbClr val="A42700">
                  <a:shade val="30000"/>
                  <a:satMod val="115000"/>
                </a:srgbClr>
              </a:gs>
              <a:gs pos="50000">
                <a:srgbClr val="A42700">
                  <a:shade val="67500"/>
                  <a:satMod val="115000"/>
                </a:srgbClr>
              </a:gs>
              <a:gs pos="100000">
                <a:srgbClr val="A427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Cons</a:t>
            </a:r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5807968" y="1556792"/>
            <a:ext cx="6335445" cy="388750"/>
            <a:chOff x="5807968" y="1556792"/>
            <a:chExt cx="6335445" cy="388750"/>
          </a:xfrm>
        </p:grpSpPr>
        <p:sp>
          <p:nvSpPr>
            <p:cNvPr id="11" name="Rettangolo 10"/>
            <p:cNvSpPr/>
            <p:nvPr/>
          </p:nvSpPr>
          <p:spPr>
            <a:xfrm>
              <a:off x="5807968" y="1556792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it-IT" dirty="0" err="1">
                  <a:latin typeface="+mj-lt"/>
                </a:rPr>
                <a:t>Scan</a:t>
              </a:r>
              <a:r>
                <a:rPr lang="it-IT" dirty="0">
                  <a:latin typeface="+mj-lt"/>
                </a:rPr>
                <a:t> over </a:t>
              </a:r>
              <a:r>
                <a:rPr lang="it-IT" dirty="0" err="1">
                  <a:latin typeface="+mj-lt"/>
                </a:rPr>
                <a:t>possible</a:t>
              </a:r>
              <a:r>
                <a:rPr lang="it-IT" dirty="0">
                  <a:latin typeface="+mj-lt"/>
                </a:rPr>
                <a:t> </a:t>
              </a:r>
              <a:r>
                <a:rPr lang="it-IT" dirty="0" err="1" smtClean="0">
                  <a:latin typeface="+mj-lt"/>
                </a:rPr>
                <a:t>thresholds</a:t>
              </a:r>
              <a:r>
                <a:rPr lang="it-IT" dirty="0" smtClean="0">
                  <a:latin typeface="+mj-lt"/>
                </a:rPr>
                <a:t>? </a:t>
              </a:r>
              <a:endParaRPr lang="it-IT" dirty="0">
                <a:latin typeface="+mj-lt"/>
              </a:endParaRPr>
            </a:p>
          </p:txBody>
        </p:sp>
        <p:cxnSp>
          <p:nvCxnSpPr>
            <p:cNvPr id="12" name="Connettore 2 11"/>
            <p:cNvCxnSpPr/>
            <p:nvPr/>
          </p:nvCxnSpPr>
          <p:spPr>
            <a:xfrm>
              <a:off x="8760296" y="1760876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ttangolo 12"/>
            <p:cNvSpPr/>
            <p:nvPr/>
          </p:nvSpPr>
          <p:spPr>
            <a:xfrm>
              <a:off x="9480376" y="1576210"/>
              <a:ext cx="26630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it-IT" dirty="0" err="1">
                  <a:latin typeface="+mj-lt"/>
                </a:rPr>
                <a:t>We</a:t>
              </a:r>
              <a:r>
                <a:rPr lang="it-IT" dirty="0">
                  <a:latin typeface="+mj-lt"/>
                </a:rPr>
                <a:t> are back to </a:t>
              </a:r>
              <a:r>
                <a:rPr lang="it-IT" dirty="0" err="1">
                  <a:latin typeface="+mj-lt"/>
                </a:rPr>
                <a:t>square</a:t>
              </a:r>
              <a:r>
                <a:rPr lang="it-IT" dirty="0">
                  <a:latin typeface="+mj-lt"/>
                </a:rPr>
                <a:t> </a:t>
              </a:r>
              <a:r>
                <a:rPr lang="it-IT" dirty="0" err="1">
                  <a:latin typeface="+mj-lt"/>
                </a:rPr>
                <a:t>one</a:t>
              </a:r>
              <a:endParaRPr lang="it-IT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090" r="1346" b="44002"/>
          <a:stretch/>
        </p:blipFill>
        <p:spPr>
          <a:xfrm>
            <a:off x="7176120" y="4221804"/>
            <a:ext cx="3310190" cy="538335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008" r="2923" b="44001"/>
          <a:stretch/>
        </p:blipFill>
        <p:spPr>
          <a:xfrm>
            <a:off x="7231235" y="4238317"/>
            <a:ext cx="3257253" cy="52182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24304" r="1577" b="45695"/>
          <a:stretch/>
        </p:blipFill>
        <p:spPr>
          <a:xfrm>
            <a:off x="7189200" y="4186800"/>
            <a:ext cx="3302403" cy="54000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4368" r="16600" b="15632"/>
          <a:stretch/>
        </p:blipFill>
        <p:spPr>
          <a:xfrm>
            <a:off x="7186085" y="5016742"/>
            <a:ext cx="2798347" cy="540000"/>
          </a:xfrm>
          <a:prstGeom prst="rect">
            <a:avLst/>
          </a:prstGeom>
        </p:spPr>
      </p:pic>
      <p:sp>
        <p:nvSpPr>
          <p:cNvPr id="15" name="Rettangolo arrotondato 14"/>
          <p:cNvSpPr/>
          <p:nvPr/>
        </p:nvSpPr>
        <p:spPr>
          <a:xfrm>
            <a:off x="6122876" y="2122155"/>
            <a:ext cx="5473824" cy="1891093"/>
          </a:xfrm>
          <a:prstGeom prst="roundRect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Determination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the </a:t>
            </a:r>
            <a:r>
              <a:rPr lang="it-IT" sz="2000" b="1" i="1" dirty="0" err="1" smtClean="0">
                <a:solidFill>
                  <a:schemeClr val="tx1"/>
                </a:solidFill>
              </a:rPr>
              <a:t>working</a:t>
            </a:r>
            <a:r>
              <a:rPr lang="it-IT" sz="2000" b="1" i="1" dirty="0" smtClean="0">
                <a:solidFill>
                  <a:schemeClr val="tx1"/>
                </a:solidFill>
              </a:rPr>
              <a:t> </a:t>
            </a:r>
            <a:r>
              <a:rPr lang="it-IT" sz="2000" b="1" i="1" dirty="0" err="1" smtClean="0">
                <a:solidFill>
                  <a:schemeClr val="tx1"/>
                </a:solidFill>
              </a:rPr>
              <a:t>point</a:t>
            </a:r>
            <a:r>
              <a:rPr lang="it-IT" sz="2000" i="1" dirty="0" smtClean="0">
                <a:solidFill>
                  <a:schemeClr val="tx1"/>
                </a:solidFill>
                <a:latin typeface="+mj-lt"/>
              </a:rPr>
              <a:t> (i.e.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Cut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on the score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that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maximizes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the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significance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Background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expected</a:t>
            </a: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Signal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expected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Application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5807968" y="15567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t-IT" dirty="0" err="1">
                <a:latin typeface="+mj-lt"/>
              </a:rPr>
              <a:t>Scan</a:t>
            </a:r>
            <a:r>
              <a:rPr lang="it-IT" dirty="0">
                <a:latin typeface="+mj-lt"/>
              </a:rPr>
              <a:t> over </a:t>
            </a:r>
            <a:r>
              <a:rPr lang="it-IT" dirty="0" err="1">
                <a:latin typeface="+mj-lt"/>
              </a:rPr>
              <a:t>possible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thresholds</a:t>
            </a:r>
            <a:r>
              <a:rPr lang="it-IT" dirty="0">
                <a:latin typeface="+mj-lt"/>
              </a:rPr>
              <a:t> </a:t>
            </a:r>
          </a:p>
        </p:txBody>
      </p:sp>
      <p:cxnSp>
        <p:nvCxnSpPr>
          <p:cNvPr id="12" name="Connettore 2 11"/>
          <p:cNvCxnSpPr/>
          <p:nvPr/>
        </p:nvCxnSpPr>
        <p:spPr>
          <a:xfrm>
            <a:off x="8760296" y="17608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9480376" y="1576210"/>
            <a:ext cx="266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dirty="0" err="1">
                <a:latin typeface="+mj-lt"/>
              </a:rPr>
              <a:t>We</a:t>
            </a:r>
            <a:r>
              <a:rPr lang="it-IT" dirty="0">
                <a:latin typeface="+mj-lt"/>
              </a:rPr>
              <a:t> are back to </a:t>
            </a:r>
            <a:r>
              <a:rPr lang="it-IT" dirty="0" err="1">
                <a:latin typeface="+mj-lt"/>
              </a:rPr>
              <a:t>square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one</a:t>
            </a:r>
            <a:endParaRPr lang="it-IT" dirty="0">
              <a:latin typeface="+mj-lt"/>
            </a:endParaRP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6"/>
          <a:srcRect t="54298" r="5638" b="14086"/>
          <a:stretch/>
        </p:blipFill>
        <p:spPr>
          <a:xfrm>
            <a:off x="7178298" y="5020167"/>
            <a:ext cx="3166174" cy="569074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85" t="26648" r="1345" b="45349"/>
          <a:stretch/>
        </p:blipFill>
        <p:spPr>
          <a:xfrm>
            <a:off x="7248128" y="4221088"/>
            <a:ext cx="3240360" cy="50405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7"/>
          <a:srcRect l="204" t="672" r="3964" b="814"/>
          <a:stretch/>
        </p:blipFill>
        <p:spPr>
          <a:xfrm>
            <a:off x="191344" y="1230879"/>
            <a:ext cx="5328592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Strong </a:t>
            </a:r>
            <a:r>
              <a:rPr lang="it-IT" dirty="0" err="1" smtClean="0"/>
              <a:t>interaction</a:t>
            </a:r>
            <a:r>
              <a:rPr lang="it-IT" dirty="0" smtClean="0"/>
              <a:t> and </a:t>
            </a:r>
            <a:r>
              <a:rPr lang="it-IT" dirty="0" err="1" smtClean="0"/>
              <a:t>Hadron</a:t>
            </a:r>
            <a:r>
              <a:rPr lang="it-IT" dirty="0" smtClean="0"/>
              <a:t> </a:t>
            </a:r>
            <a:r>
              <a:rPr lang="it-IT" dirty="0" err="1" smtClean="0"/>
              <a:t>physics</a:t>
            </a:r>
            <a:endParaRPr lang="it-IT" dirty="0"/>
          </a:p>
        </p:txBody>
      </p:sp>
      <p:pic>
        <p:nvPicPr>
          <p:cNvPr id="1028" name="Picture 4" descr="Standard Model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836712"/>
            <a:ext cx="5480819" cy="524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/>
          <p:cNvGrpSpPr/>
          <p:nvPr/>
        </p:nvGrpSpPr>
        <p:grpSpPr>
          <a:xfrm>
            <a:off x="191343" y="1844825"/>
            <a:ext cx="5480820" cy="4262266"/>
            <a:chOff x="191343" y="1844825"/>
            <a:chExt cx="5480820" cy="4262266"/>
          </a:xfrm>
        </p:grpSpPr>
        <p:pic>
          <p:nvPicPr>
            <p:cNvPr id="13" name="Picture 4" descr="Standard Model - Wikiped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80"/>
            <a:stretch/>
          </p:blipFill>
          <p:spPr bwMode="auto">
            <a:xfrm>
              <a:off x="191343" y="3861048"/>
              <a:ext cx="5480819" cy="2218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tandard Model - Wikiped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3" t="19246" b="42301"/>
            <a:stretch/>
          </p:blipFill>
          <p:spPr bwMode="auto">
            <a:xfrm>
              <a:off x="4583832" y="1844825"/>
              <a:ext cx="1088330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Standard Model - Wikiped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9" t="38969" b="-515"/>
            <a:stretch/>
          </p:blipFill>
          <p:spPr bwMode="auto">
            <a:xfrm>
              <a:off x="3575720" y="2880000"/>
              <a:ext cx="2096443" cy="3227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ttangolo arrotondato 9"/>
          <p:cNvSpPr/>
          <p:nvPr/>
        </p:nvSpPr>
        <p:spPr>
          <a:xfrm>
            <a:off x="6168008" y="1268760"/>
            <a:ext cx="5904656" cy="1944216"/>
          </a:xfrm>
          <a:prstGeom prst="roundRect">
            <a:avLst/>
          </a:prstGeom>
          <a:solidFill>
            <a:srgbClr val="9B0014">
              <a:alpha val="50000"/>
            </a:srgbClr>
          </a:solidFill>
          <a:ln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Nuclear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matter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is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made of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neutrons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and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protons</a:t>
            </a:r>
            <a:endParaRPr lang="it-IT" sz="2000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Hadrons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are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bound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states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two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or more </a:t>
            </a:r>
            <a:r>
              <a:rPr lang="it-IT" sz="2000" b="1" dirty="0" err="1" smtClean="0">
                <a:solidFill>
                  <a:schemeClr val="tx1"/>
                </a:solidFill>
              </a:rPr>
              <a:t>quarks</a:t>
            </a:r>
            <a:endParaRPr lang="it-IT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The force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carriers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the strong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interactions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are the </a:t>
            </a:r>
            <a:r>
              <a:rPr lang="it-IT" sz="2000" b="1" dirty="0" err="1" smtClean="0">
                <a:solidFill>
                  <a:schemeClr val="tx1"/>
                </a:solidFill>
              </a:rPr>
              <a:t>gluons</a:t>
            </a:r>
            <a:endParaRPr lang="it-IT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/>
                </a:solidFill>
                <a:latin typeface="+mj-lt"/>
              </a:rPr>
              <a:t>Quarks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gluons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have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b="1" dirty="0" err="1">
                <a:solidFill>
                  <a:schemeClr val="tx1"/>
                </a:solidFill>
              </a:rPr>
              <a:t>never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been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observed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+mj-lt"/>
              </a:rPr>
              <a:t>as</a:t>
            </a:r>
            <a:r>
              <a:rPr lang="it-IT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b="1" dirty="0">
                <a:solidFill>
                  <a:schemeClr val="tx1"/>
                </a:solidFill>
              </a:rPr>
              <a:t>free </a:t>
            </a:r>
            <a:r>
              <a:rPr lang="it-IT" sz="2000" b="1" dirty="0" err="1">
                <a:solidFill>
                  <a:schemeClr val="tx1"/>
                </a:solidFill>
              </a:rPr>
              <a:t>particles</a:t>
            </a:r>
            <a:endParaRPr lang="it-IT" sz="2000" b="1" dirty="0">
              <a:solidFill>
                <a:schemeClr val="tx1"/>
              </a:solidFill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5"/>
          <a:srcRect t="-1" b="10312"/>
          <a:stretch/>
        </p:blipFill>
        <p:spPr>
          <a:xfrm>
            <a:off x="8314045" y="3546371"/>
            <a:ext cx="3546760" cy="94717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5"/>
          <a:srcRect b="48388"/>
          <a:stretch/>
        </p:blipFill>
        <p:spPr>
          <a:xfrm>
            <a:off x="8314046" y="3546371"/>
            <a:ext cx="3546760" cy="545057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708" y="3454902"/>
            <a:ext cx="2230212" cy="25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9554845" y="1352657"/>
            <a:ext cx="2517819" cy="3246416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Recent</a:t>
            </a:r>
            <a:r>
              <a:rPr lang="it-IT" dirty="0" smtClean="0"/>
              <a:t> </a:t>
            </a:r>
            <a:r>
              <a:rPr lang="it-IT" dirty="0" err="1" smtClean="0"/>
              <a:t>results</a:t>
            </a:r>
            <a:r>
              <a:rPr lang="it-IT" dirty="0" smtClean="0"/>
              <a:t> in </a:t>
            </a:r>
            <a:r>
              <a:rPr lang="it-IT" dirty="0" err="1" smtClean="0"/>
              <a:t>pp</a:t>
            </a:r>
            <a:r>
              <a:rPr lang="it-IT" dirty="0" smtClean="0"/>
              <a:t> </a:t>
            </a:r>
            <a:r>
              <a:rPr lang="it-IT" dirty="0" err="1" smtClean="0"/>
              <a:t>collisions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7533"/>
          <a:stretch/>
        </p:blipFill>
        <p:spPr>
          <a:xfrm>
            <a:off x="6342348" y="1340768"/>
            <a:ext cx="3024336" cy="3258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283040" y="1305864"/>
                <a:ext cx="5812960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000" dirty="0" smtClean="0">
                    <a:latin typeface="+mj-lt"/>
                  </a:rPr>
                  <a:t>Proton-</a:t>
                </a:r>
                <a:r>
                  <a:rPr lang="it-IT" sz="2000" dirty="0" err="1" smtClean="0">
                    <a:latin typeface="+mj-lt"/>
                  </a:rPr>
                  <a:t>proton</a:t>
                </a:r>
                <a:r>
                  <a:rPr lang="it-IT" sz="2000" dirty="0" smtClean="0">
                    <a:latin typeface="+mj-lt"/>
                  </a:rPr>
                  <a:t> </a:t>
                </a:r>
                <a:r>
                  <a:rPr lang="it-IT" sz="2000" dirty="0" err="1" smtClean="0">
                    <a:latin typeface="+mj-lt"/>
                  </a:rPr>
                  <a:t>physics</a:t>
                </a:r>
                <a:r>
                  <a:rPr lang="it-IT" sz="2000" dirty="0" smtClean="0">
                    <a:latin typeface="+mj-lt"/>
                  </a:rPr>
                  <a:t> </a:t>
                </a:r>
                <a:r>
                  <a:rPr lang="it-IT" sz="2000" dirty="0" err="1" smtClean="0">
                    <a:latin typeface="+mj-lt"/>
                  </a:rPr>
                  <a:t>as</a:t>
                </a:r>
                <a:r>
                  <a:rPr lang="it-IT" sz="2000" dirty="0" smtClean="0">
                    <a:latin typeface="+mj-lt"/>
                  </a:rPr>
                  <a:t> a </a:t>
                </a:r>
                <a:r>
                  <a:rPr lang="it-IT" sz="2000" dirty="0" err="1" smtClean="0">
                    <a:latin typeface="+mj-lt"/>
                  </a:rPr>
                  <a:t>reference</a:t>
                </a:r>
                <a:r>
                  <a:rPr lang="it-IT" sz="2000" dirty="0" smtClean="0">
                    <a:latin typeface="+mj-lt"/>
                  </a:rPr>
                  <a:t> for HI </a:t>
                </a:r>
                <a:r>
                  <a:rPr lang="it-IT" sz="2000" dirty="0" err="1" smtClean="0">
                    <a:latin typeface="+mj-lt"/>
                  </a:rPr>
                  <a:t>collisions</a:t>
                </a:r>
                <a:endParaRPr lang="it-IT" sz="2000" dirty="0" smtClean="0"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dirty="0" smtClean="0"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latin typeface="+mj-lt"/>
                  </a:rPr>
                  <a:t>Production </a:t>
                </a:r>
                <a:r>
                  <a:rPr lang="it-IT" sz="2000" dirty="0">
                    <a:latin typeface="+mj-lt"/>
                  </a:rPr>
                  <a:t>of </a:t>
                </a:r>
                <a:r>
                  <a:rPr lang="it-IT" sz="2000" b="1" dirty="0" err="1"/>
                  <a:t>charmed</a:t>
                </a:r>
                <a:r>
                  <a:rPr lang="it-IT" sz="2000" b="1" dirty="0"/>
                  <a:t> </a:t>
                </a:r>
                <a:r>
                  <a:rPr lang="it-IT" sz="2000" b="1" dirty="0" err="1"/>
                  <a:t>baryons</a:t>
                </a:r>
                <a:r>
                  <a:rPr lang="it-IT" sz="2000" b="1" dirty="0"/>
                  <a:t> </a:t>
                </a:r>
                <a:r>
                  <a:rPr lang="it-IT" sz="2000" dirty="0" err="1">
                    <a:latin typeface="+mj-lt"/>
                  </a:rPr>
                  <a:t>is</a:t>
                </a:r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b="1" dirty="0" err="1"/>
                  <a:t>underestimated</a:t>
                </a:r>
                <a:r>
                  <a:rPr lang="it-IT" sz="2000" dirty="0">
                    <a:latin typeface="+mj-lt"/>
                  </a:rPr>
                  <a:t> by </a:t>
                </a:r>
                <a:r>
                  <a:rPr lang="it-IT" sz="2000" dirty="0" err="1">
                    <a:latin typeface="+mj-lt"/>
                  </a:rPr>
                  <a:t>predictions</a:t>
                </a:r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dirty="0" err="1">
                    <a:latin typeface="+mj-lt"/>
                  </a:rPr>
                  <a:t>driven</a:t>
                </a:r>
                <a:r>
                  <a:rPr lang="it-IT" sz="2000" dirty="0">
                    <a:latin typeface="+mj-lt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dirty="0" err="1">
                    <a:latin typeface="+mj-lt"/>
                  </a:rPr>
                  <a:t>collisions</a:t>
                </a:r>
                <a:r>
                  <a:rPr lang="it-IT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2000" dirty="0"/>
                  <a:t> </a:t>
                </a:r>
                <a:r>
                  <a:rPr lang="it-IT" sz="2000" dirty="0">
                    <a:latin typeface="+mj-lt"/>
                  </a:rPr>
                  <a:t>collisions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dirty="0">
                  <a:latin typeface="+mj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latin typeface="+mj-lt"/>
                  </a:rPr>
                  <a:t>Same</a:t>
                </a:r>
                <a:r>
                  <a:rPr lang="it-IT" sz="2000" dirty="0">
                    <a:latin typeface="+mj-lt"/>
                  </a:rPr>
                  <a:t> </a:t>
                </a:r>
                <a:r>
                  <a:rPr lang="it-IT" sz="2000" dirty="0" err="1">
                    <a:latin typeface="+mj-lt"/>
                  </a:rPr>
                  <a:t>models</a:t>
                </a:r>
                <a:r>
                  <a:rPr lang="it-IT" sz="2000" dirty="0">
                    <a:latin typeface="+mj-lt"/>
                  </a:rPr>
                  <a:t> are </a:t>
                </a:r>
                <a:r>
                  <a:rPr lang="it-IT" sz="2000" dirty="0" err="1">
                    <a:latin typeface="+mj-lt"/>
                  </a:rPr>
                  <a:t>able</a:t>
                </a:r>
                <a:r>
                  <a:rPr lang="it-IT" sz="2000" dirty="0">
                    <a:latin typeface="+mj-lt"/>
                  </a:rPr>
                  <a:t> to </a:t>
                </a:r>
                <a:r>
                  <a:rPr lang="it-IT" sz="2000" dirty="0" err="1" smtClean="0">
                    <a:latin typeface="+mj-lt"/>
                  </a:rPr>
                  <a:t>well-describe</a:t>
                </a:r>
                <a:r>
                  <a:rPr lang="it-IT" sz="2000" dirty="0" smtClean="0">
                    <a:latin typeface="+mj-lt"/>
                  </a:rPr>
                  <a:t> </a:t>
                </a:r>
                <a:r>
                  <a:rPr lang="it-IT" sz="2000" b="1" dirty="0" err="1"/>
                  <a:t>meson</a:t>
                </a:r>
                <a:r>
                  <a:rPr lang="it-IT" sz="2000" dirty="0"/>
                  <a:t> </a:t>
                </a:r>
                <a:r>
                  <a:rPr lang="it-IT" sz="2000" b="1" dirty="0" smtClean="0"/>
                  <a:t>production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b="1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b="1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b="1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b="1" dirty="0"/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endParaRPr lang="it-IT" sz="800" b="1" dirty="0">
                  <a:solidFill>
                    <a:prstClr val="black"/>
                  </a:solidFill>
                </a:endParaRPr>
              </a:p>
              <a:p>
                <a:pPr lvl="0" algn="just"/>
                <a:r>
                  <a:rPr lang="it-IT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New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models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have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been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 smtClean="0">
                    <a:solidFill>
                      <a:prstClr val="black"/>
                    </a:solidFill>
                    <a:latin typeface="Calibri Light" panose="020F0302020204030204"/>
                  </a:rPr>
                  <a:t>developed</a:t>
                </a:r>
                <a:endParaRPr lang="it-IT" sz="2000" b="1" dirty="0">
                  <a:solidFill>
                    <a:prstClr val="black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b="1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40" y="1305864"/>
                <a:ext cx="5812960" cy="4524315"/>
              </a:xfrm>
              <a:prstGeom prst="rect">
                <a:avLst/>
              </a:prstGeom>
              <a:blipFill rotWithShape="0">
                <a:blip r:embed="rId4"/>
                <a:stretch>
                  <a:fillRect l="-1048" t="-674" r="-1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/>
          <p:cNvCxnSpPr/>
          <p:nvPr/>
        </p:nvCxnSpPr>
        <p:spPr>
          <a:xfrm>
            <a:off x="2279576" y="3861048"/>
            <a:ext cx="0" cy="1224136"/>
          </a:xfrm>
          <a:prstGeom prst="straightConnector1">
            <a:avLst/>
          </a:prstGeom>
          <a:ln w="38100">
            <a:solidFill>
              <a:srgbClr val="A4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47328" y="1561064"/>
                <a:ext cx="5260921" cy="28957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000" b="1" dirty="0"/>
                          <m:t>Λ</m:t>
                        </m:r>
                      </m:e>
                      <m:sub>
                        <m:r>
                          <a:rPr lang="it-IT" sz="2000" b="1" i="1" dirty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  <m:sup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reconstructed as a triplet of </a:t>
                </a:r>
                <a:r>
                  <a:rPr lang="en-US" sz="2000" b="1" dirty="0" err="1"/>
                  <a:t>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sz="2000" b="1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it-IT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it-IT" sz="2000" b="1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b="1" dirty="0" smtClean="0"/>
                  <a:t>tracks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j-lt"/>
                  </a:rPr>
                  <a:t>From the energies and the momentum of the tracks the </a:t>
                </a:r>
                <a:r>
                  <a:rPr lang="en-US" sz="2000" b="1" dirty="0"/>
                  <a:t>invariant mass distribution</a:t>
                </a:r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can be </a:t>
                </a:r>
                <a:r>
                  <a:rPr lang="en-US" sz="2000" dirty="0" smtClean="0">
                    <a:latin typeface="+mj-lt"/>
                  </a:rPr>
                  <a:t>computed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/>
                  </a:rPr>
                  <a:t>The analysis is performed in classes of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transverse momentum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prstClr val="black"/>
                    </a:solidFill>
                    <a:latin typeface="Calibri Light" panose="020F0302020204030204"/>
                  </a:rPr>
                  <a:t>Each</a:t>
                </a:r>
                <a:r>
                  <a:rPr lang="it-IT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 smtClean="0">
                    <a:solidFill>
                      <a:prstClr val="black"/>
                    </a:solidFill>
                    <a:latin typeface="Calibri Light" panose="020F0302020204030204"/>
                  </a:rPr>
                  <a:t>decay</a:t>
                </a:r>
                <a:r>
                  <a:rPr lang="it-IT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 smtClean="0">
                    <a:solidFill>
                      <a:prstClr val="black"/>
                    </a:solidFill>
                    <a:latin typeface="Calibri Light" panose="020F0302020204030204"/>
                  </a:rPr>
                  <a:t>event</a:t>
                </a:r>
                <a:r>
                  <a:rPr lang="it-IT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is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characterized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by some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topological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Calibri Light" panose="020F0302020204030204"/>
                  </a:rPr>
                  <a:t>variables</a:t>
                </a:r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it-IT" sz="20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)</a:t>
                </a:r>
                <a:endParaRPr lang="en-US" sz="2000" b="1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1561064"/>
                <a:ext cx="5260921" cy="2895793"/>
              </a:xfrm>
              <a:prstGeom prst="rect">
                <a:avLst/>
              </a:prstGeom>
              <a:blipFill rotWithShape="0">
                <a:blip r:embed="rId2"/>
                <a:stretch>
                  <a:fillRect l="-1043" t="-842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/>
          <a:srcRect b="2310"/>
          <a:stretch/>
        </p:blipFill>
        <p:spPr>
          <a:xfrm>
            <a:off x="7575857" y="1124744"/>
            <a:ext cx="4568815" cy="288908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96" y="4288742"/>
            <a:ext cx="3672408" cy="1181859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olo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0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pK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it-IT" dirty="0" smtClean="0"/>
                  <a:t>:	Signal </a:t>
                </a:r>
                <a:r>
                  <a:rPr lang="it-IT" dirty="0" err="1" smtClean="0"/>
                  <a:t>extraction</a:t>
                </a:r>
                <a:endParaRPr lang="it-IT" dirty="0"/>
              </a:p>
            </p:txBody>
          </p:sp>
        </mc:Choice>
        <mc:Fallback xmlns="">
          <p:sp>
            <p:nvSpPr>
              <p:cNvPr id="7" name="Titol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52266" y="2141629"/>
            <a:ext cx="2155902" cy="2007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arrotondato 18"/>
              <p:cNvSpPr/>
              <p:nvPr/>
            </p:nvSpPr>
            <p:spPr>
              <a:xfrm>
                <a:off x="4847910" y="4160484"/>
                <a:ext cx="6775774" cy="1647423"/>
              </a:xfrm>
              <a:prstGeom prst="roundRect">
                <a:avLst/>
              </a:prstGeom>
              <a:solidFill>
                <a:srgbClr val="9B0014">
                  <a:alpha val="50000"/>
                </a:srgbClr>
              </a:solidFill>
              <a:ln>
                <a:solidFill>
                  <a:srgbClr val="9B00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The background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masks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the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signal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(S/B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is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poor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Cuts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on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topological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variables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to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reject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the background and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enhance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the </a:t>
                </a:r>
                <a:r>
                  <a:rPr lang="it-IT" sz="2000" dirty="0" err="1" smtClean="0">
                    <a:solidFill>
                      <a:schemeClr val="tx1"/>
                    </a:solidFill>
                    <a:latin typeface="+mj-lt"/>
                  </a:rPr>
                  <a:t>signal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  <m:r>
                      <a:rPr lang="it-I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150</a:t>
                </a:r>
                <a:r>
                  <a:rPr lang="el-GR" sz="2000" dirty="0">
                    <a:solidFill>
                      <a:schemeClr val="tx1"/>
                    </a:solidFill>
                    <a:latin typeface="+mj-lt"/>
                  </a:rPr>
                  <a:t> μ</a:t>
                </a:r>
                <a:r>
                  <a:rPr lang="it-IT" sz="2000" dirty="0" smtClean="0">
                    <a:solidFill>
                      <a:schemeClr val="tx1"/>
                    </a:solidFill>
                    <a:latin typeface="+mj-lt"/>
                  </a:rPr>
                  <a:t>m)</a:t>
                </a:r>
                <a:endParaRPr lang="it-IT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ttangolo arrotondat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10" y="4160484"/>
                <a:ext cx="6775774" cy="1647423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9B001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e 4"/>
          <p:cNvSpPr/>
          <p:nvPr/>
        </p:nvSpPr>
        <p:spPr>
          <a:xfrm>
            <a:off x="356132" y="994739"/>
            <a:ext cx="360000" cy="360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u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Ovale 12"/>
          <p:cNvSpPr/>
          <p:nvPr/>
        </p:nvSpPr>
        <p:spPr>
          <a:xfrm>
            <a:off x="612332" y="994739"/>
            <a:ext cx="360000" cy="36000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d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Ovale 13"/>
          <p:cNvSpPr/>
          <p:nvPr/>
        </p:nvSpPr>
        <p:spPr>
          <a:xfrm>
            <a:off x="508532" y="1147139"/>
            <a:ext cx="360000" cy="360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1090028" y="1138183"/>
                <a:ext cx="1419043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dirty="0" smtClean="0">
                    <a:latin typeface="+mj-lt"/>
                  </a:rPr>
                  <a:t>m=2.28 </a:t>
                </a:r>
                <a:r>
                  <a:rPr lang="it-IT" dirty="0" err="1" smtClean="0">
                    <a:latin typeface="+mj-lt"/>
                  </a:rPr>
                  <a:t>GeV</a:t>
                </a:r>
                <a:r>
                  <a:rPr lang="it-IT" dirty="0" smtClean="0">
                    <a:latin typeface="+mj-lt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28" y="1138183"/>
                <a:ext cx="1419043" cy="283219"/>
              </a:xfrm>
              <a:prstGeom prst="rect">
                <a:avLst/>
              </a:prstGeom>
              <a:blipFill rotWithShape="0">
                <a:blip r:embed="rId8"/>
                <a:stretch>
                  <a:fillRect l="-10300" t="-26087" r="-3863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0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/>
        </p:nvGrpSpPr>
        <p:grpSpPr>
          <a:xfrm>
            <a:off x="16096" y="2537257"/>
            <a:ext cx="5069473" cy="3443647"/>
            <a:chOff x="16096" y="2537257"/>
            <a:chExt cx="5069473" cy="3443647"/>
          </a:xfrm>
        </p:grpSpPr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6" y="2537257"/>
              <a:ext cx="5069473" cy="3443647"/>
            </a:xfrm>
            <a:prstGeom prst="rect">
              <a:avLst/>
            </a:prstGeom>
          </p:spPr>
        </p:pic>
        <p:sp>
          <p:nvSpPr>
            <p:cNvPr id="6" name="Rettangolo 5"/>
            <p:cNvSpPr/>
            <p:nvPr/>
          </p:nvSpPr>
          <p:spPr>
            <a:xfrm>
              <a:off x="3215680" y="2925024"/>
              <a:ext cx="1296144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5695416" y="1781221"/>
            <a:ext cx="5505450" cy="410400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95"/>
          <a:stretch/>
        </p:blipFill>
        <p:spPr>
          <a:xfrm>
            <a:off x="5695416" y="1807462"/>
            <a:ext cx="5505450" cy="41040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1"/>
          <a:stretch/>
        </p:blipFill>
        <p:spPr>
          <a:xfrm>
            <a:off x="5695416" y="1781221"/>
            <a:ext cx="5505450" cy="410400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Cuts</a:t>
            </a:r>
            <a:r>
              <a:rPr lang="it-IT" dirty="0" smtClean="0"/>
              <a:t> on </a:t>
            </a:r>
            <a:r>
              <a:rPr lang="it-IT" dirty="0" err="1" smtClean="0"/>
              <a:t>topological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endParaRPr lang="it-IT" dirty="0"/>
          </a:p>
        </p:txBody>
      </p:sp>
      <p:sp>
        <p:nvSpPr>
          <p:cNvPr id="12" name="Figura a mano libera 11"/>
          <p:cNvSpPr/>
          <p:nvPr/>
        </p:nvSpPr>
        <p:spPr>
          <a:xfrm>
            <a:off x="519953" y="2994911"/>
            <a:ext cx="4061012" cy="2635623"/>
          </a:xfrm>
          <a:custGeom>
            <a:avLst/>
            <a:gdLst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0235 w 4061012"/>
              <a:gd name="connsiteY7" fmla="*/ 134470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1815 w 4061012"/>
              <a:gd name="connsiteY13" fmla="*/ 226179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37055 w 4061012"/>
              <a:gd name="connsiteY13" fmla="*/ 225036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61012" h="2635623">
                <a:moveTo>
                  <a:pt x="0" y="2626658"/>
                </a:moveTo>
                <a:lnTo>
                  <a:pt x="0" y="1129553"/>
                </a:lnTo>
                <a:lnTo>
                  <a:pt x="403412" y="1138517"/>
                </a:lnTo>
                <a:lnTo>
                  <a:pt x="403412" y="8964"/>
                </a:lnTo>
                <a:lnTo>
                  <a:pt x="815788" y="0"/>
                </a:lnTo>
                <a:lnTo>
                  <a:pt x="815788" y="645458"/>
                </a:lnTo>
                <a:lnTo>
                  <a:pt x="1208891" y="641648"/>
                </a:lnTo>
                <a:cubicBezTo>
                  <a:pt x="1214419" y="870921"/>
                  <a:pt x="1219947" y="1104003"/>
                  <a:pt x="1217855" y="1333276"/>
                </a:cubicBezTo>
                <a:lnTo>
                  <a:pt x="1613647" y="1326776"/>
                </a:lnTo>
                <a:lnTo>
                  <a:pt x="1622612" y="1783976"/>
                </a:lnTo>
                <a:lnTo>
                  <a:pt x="2026023" y="1792941"/>
                </a:lnTo>
                <a:lnTo>
                  <a:pt x="2026023" y="2079811"/>
                </a:lnTo>
                <a:lnTo>
                  <a:pt x="2429435" y="2088776"/>
                </a:lnTo>
                <a:lnTo>
                  <a:pt x="2437055" y="2250365"/>
                </a:lnTo>
                <a:lnTo>
                  <a:pt x="2841812" y="2259106"/>
                </a:lnTo>
                <a:lnTo>
                  <a:pt x="2832847" y="2375647"/>
                </a:lnTo>
                <a:lnTo>
                  <a:pt x="3263153" y="2384611"/>
                </a:lnTo>
                <a:lnTo>
                  <a:pt x="3245223" y="2456329"/>
                </a:lnTo>
                <a:lnTo>
                  <a:pt x="3648635" y="2456329"/>
                </a:lnTo>
                <a:lnTo>
                  <a:pt x="3648635" y="2528047"/>
                </a:lnTo>
                <a:lnTo>
                  <a:pt x="4061012" y="2528047"/>
                </a:lnTo>
                <a:lnTo>
                  <a:pt x="4061012" y="2635623"/>
                </a:lnTo>
                <a:lnTo>
                  <a:pt x="0" y="2626658"/>
                </a:lnTo>
                <a:close/>
              </a:path>
            </a:pathLst>
          </a:custGeom>
          <a:solidFill>
            <a:srgbClr val="1F77B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283040" y="1094507"/>
            <a:ext cx="5812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 smtClean="0">
                <a:latin typeface="+mj-lt"/>
              </a:rPr>
              <a:t>4 </a:t>
            </a:r>
            <a:r>
              <a:rPr lang="it-IT" sz="2000" dirty="0" err="1" smtClean="0">
                <a:latin typeface="+mj-lt"/>
              </a:rPr>
              <a:t>topological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variables</a:t>
            </a:r>
            <a:endParaRPr lang="it-IT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</a:rPr>
              <a:t>Cosine of </a:t>
            </a:r>
            <a:r>
              <a:rPr lang="it-IT" sz="2000" dirty="0" err="1">
                <a:latin typeface="+mj-lt"/>
              </a:rPr>
              <a:t>Poynting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 smtClean="0">
                <a:latin typeface="+mj-lt"/>
              </a:rPr>
              <a:t>angle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Decay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Length</a:t>
            </a:r>
            <a:r>
              <a:rPr lang="it-IT" sz="2000" dirty="0" smtClean="0">
                <a:latin typeface="+mj-lt"/>
              </a:rPr>
              <a:t> on the </a:t>
            </a:r>
            <a:r>
              <a:rPr lang="it-IT" sz="2000" dirty="0" err="1" smtClean="0">
                <a:latin typeface="+mj-lt"/>
              </a:rPr>
              <a:t>xy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plane</a:t>
            </a:r>
            <a:endParaRPr lang="it-IT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Normalized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Decay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Length</a:t>
            </a:r>
            <a:r>
              <a:rPr lang="it-IT" sz="2000" dirty="0" smtClean="0">
                <a:latin typeface="+mj-lt"/>
              </a:rPr>
              <a:t> on the </a:t>
            </a:r>
            <a:r>
              <a:rPr lang="it-IT" sz="2000" dirty="0" err="1" smtClean="0">
                <a:latin typeface="+mj-lt"/>
              </a:rPr>
              <a:t>xy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plane</a:t>
            </a:r>
            <a:endParaRPr lang="it-IT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+mj-lt"/>
              </a:rPr>
              <a:t>Maximum </a:t>
            </a:r>
            <a:r>
              <a:rPr lang="it-IT" sz="2000" dirty="0" err="1" smtClean="0">
                <a:latin typeface="+mj-lt"/>
              </a:rPr>
              <a:t>topomatic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distance</a:t>
            </a:r>
            <a:endParaRPr lang="it-IT" sz="2000" dirty="0"/>
          </a:p>
        </p:txBody>
      </p:sp>
      <p:sp>
        <p:nvSpPr>
          <p:cNvPr id="15" name="Figura a mano libera 14"/>
          <p:cNvSpPr/>
          <p:nvPr/>
        </p:nvSpPr>
        <p:spPr>
          <a:xfrm>
            <a:off x="1353679" y="3629084"/>
            <a:ext cx="3224201" cy="2001450"/>
          </a:xfrm>
          <a:custGeom>
            <a:avLst/>
            <a:gdLst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0235 w 4061012"/>
              <a:gd name="connsiteY7" fmla="*/ 134470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1815 w 4061012"/>
              <a:gd name="connsiteY13" fmla="*/ 226179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37055 w 4061012"/>
              <a:gd name="connsiteY13" fmla="*/ 225036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815788 w 4061012"/>
              <a:gd name="connsiteY3" fmla="*/ 0 h 2635623"/>
              <a:gd name="connsiteX4" fmla="*/ 815788 w 4061012"/>
              <a:gd name="connsiteY4" fmla="*/ 645458 h 2635623"/>
              <a:gd name="connsiteX5" fmla="*/ 1208891 w 4061012"/>
              <a:gd name="connsiteY5" fmla="*/ 641648 h 2635623"/>
              <a:gd name="connsiteX6" fmla="*/ 1217855 w 4061012"/>
              <a:gd name="connsiteY6" fmla="*/ 1333276 h 2635623"/>
              <a:gd name="connsiteX7" fmla="*/ 1613647 w 4061012"/>
              <a:gd name="connsiteY7" fmla="*/ 1326776 h 2635623"/>
              <a:gd name="connsiteX8" fmla="*/ 1622612 w 4061012"/>
              <a:gd name="connsiteY8" fmla="*/ 1783976 h 2635623"/>
              <a:gd name="connsiteX9" fmla="*/ 2026023 w 4061012"/>
              <a:gd name="connsiteY9" fmla="*/ 1792941 h 2635623"/>
              <a:gd name="connsiteX10" fmla="*/ 2026023 w 4061012"/>
              <a:gd name="connsiteY10" fmla="*/ 2079811 h 2635623"/>
              <a:gd name="connsiteX11" fmla="*/ 2429435 w 4061012"/>
              <a:gd name="connsiteY11" fmla="*/ 2088776 h 2635623"/>
              <a:gd name="connsiteX12" fmla="*/ 2437055 w 4061012"/>
              <a:gd name="connsiteY12" fmla="*/ 2250365 h 2635623"/>
              <a:gd name="connsiteX13" fmla="*/ 2841812 w 4061012"/>
              <a:gd name="connsiteY13" fmla="*/ 2259106 h 2635623"/>
              <a:gd name="connsiteX14" fmla="*/ 2832847 w 4061012"/>
              <a:gd name="connsiteY14" fmla="*/ 2375647 h 2635623"/>
              <a:gd name="connsiteX15" fmla="*/ 3263153 w 4061012"/>
              <a:gd name="connsiteY15" fmla="*/ 2384611 h 2635623"/>
              <a:gd name="connsiteX16" fmla="*/ 3245223 w 4061012"/>
              <a:gd name="connsiteY16" fmla="*/ 2456329 h 2635623"/>
              <a:gd name="connsiteX17" fmla="*/ 3648635 w 4061012"/>
              <a:gd name="connsiteY17" fmla="*/ 2456329 h 2635623"/>
              <a:gd name="connsiteX18" fmla="*/ 3648635 w 4061012"/>
              <a:gd name="connsiteY18" fmla="*/ 2528047 h 2635623"/>
              <a:gd name="connsiteX19" fmla="*/ 4061012 w 4061012"/>
              <a:gd name="connsiteY19" fmla="*/ 2528047 h 2635623"/>
              <a:gd name="connsiteX20" fmla="*/ 4061012 w 4061012"/>
              <a:gd name="connsiteY20" fmla="*/ 2635623 h 2635623"/>
              <a:gd name="connsiteX21" fmla="*/ 0 w 4061012"/>
              <a:gd name="connsiteY21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815788 w 4061012"/>
              <a:gd name="connsiteY2" fmla="*/ 0 h 2635623"/>
              <a:gd name="connsiteX3" fmla="*/ 815788 w 4061012"/>
              <a:gd name="connsiteY3" fmla="*/ 645458 h 2635623"/>
              <a:gd name="connsiteX4" fmla="*/ 1208891 w 4061012"/>
              <a:gd name="connsiteY4" fmla="*/ 641648 h 2635623"/>
              <a:gd name="connsiteX5" fmla="*/ 1217855 w 4061012"/>
              <a:gd name="connsiteY5" fmla="*/ 1333276 h 2635623"/>
              <a:gd name="connsiteX6" fmla="*/ 1613647 w 4061012"/>
              <a:gd name="connsiteY6" fmla="*/ 1326776 h 2635623"/>
              <a:gd name="connsiteX7" fmla="*/ 1622612 w 4061012"/>
              <a:gd name="connsiteY7" fmla="*/ 1783976 h 2635623"/>
              <a:gd name="connsiteX8" fmla="*/ 2026023 w 4061012"/>
              <a:gd name="connsiteY8" fmla="*/ 1792941 h 2635623"/>
              <a:gd name="connsiteX9" fmla="*/ 2026023 w 4061012"/>
              <a:gd name="connsiteY9" fmla="*/ 2079811 h 2635623"/>
              <a:gd name="connsiteX10" fmla="*/ 2429435 w 4061012"/>
              <a:gd name="connsiteY10" fmla="*/ 2088776 h 2635623"/>
              <a:gd name="connsiteX11" fmla="*/ 2437055 w 4061012"/>
              <a:gd name="connsiteY11" fmla="*/ 2250365 h 2635623"/>
              <a:gd name="connsiteX12" fmla="*/ 2841812 w 4061012"/>
              <a:gd name="connsiteY12" fmla="*/ 2259106 h 2635623"/>
              <a:gd name="connsiteX13" fmla="*/ 2832847 w 4061012"/>
              <a:gd name="connsiteY13" fmla="*/ 2375647 h 2635623"/>
              <a:gd name="connsiteX14" fmla="*/ 3263153 w 4061012"/>
              <a:gd name="connsiteY14" fmla="*/ 2384611 h 2635623"/>
              <a:gd name="connsiteX15" fmla="*/ 3245223 w 4061012"/>
              <a:gd name="connsiteY15" fmla="*/ 2456329 h 2635623"/>
              <a:gd name="connsiteX16" fmla="*/ 3648635 w 4061012"/>
              <a:gd name="connsiteY16" fmla="*/ 2456329 h 2635623"/>
              <a:gd name="connsiteX17" fmla="*/ 3648635 w 4061012"/>
              <a:gd name="connsiteY17" fmla="*/ 2528047 h 2635623"/>
              <a:gd name="connsiteX18" fmla="*/ 4061012 w 4061012"/>
              <a:gd name="connsiteY18" fmla="*/ 2528047 h 2635623"/>
              <a:gd name="connsiteX19" fmla="*/ 4061012 w 4061012"/>
              <a:gd name="connsiteY19" fmla="*/ 2635623 h 2635623"/>
              <a:gd name="connsiteX20" fmla="*/ 0 w 4061012"/>
              <a:gd name="connsiteY20" fmla="*/ 2626658 h 2635623"/>
              <a:gd name="connsiteX0" fmla="*/ 0 w 4061012"/>
              <a:gd name="connsiteY0" fmla="*/ 2626658 h 2635623"/>
              <a:gd name="connsiteX1" fmla="*/ 815788 w 4061012"/>
              <a:gd name="connsiteY1" fmla="*/ 0 h 2635623"/>
              <a:gd name="connsiteX2" fmla="*/ 815788 w 4061012"/>
              <a:gd name="connsiteY2" fmla="*/ 645458 h 2635623"/>
              <a:gd name="connsiteX3" fmla="*/ 1208891 w 4061012"/>
              <a:gd name="connsiteY3" fmla="*/ 641648 h 2635623"/>
              <a:gd name="connsiteX4" fmla="*/ 1217855 w 4061012"/>
              <a:gd name="connsiteY4" fmla="*/ 1333276 h 2635623"/>
              <a:gd name="connsiteX5" fmla="*/ 1613647 w 4061012"/>
              <a:gd name="connsiteY5" fmla="*/ 1326776 h 2635623"/>
              <a:gd name="connsiteX6" fmla="*/ 1622612 w 4061012"/>
              <a:gd name="connsiteY6" fmla="*/ 1783976 h 2635623"/>
              <a:gd name="connsiteX7" fmla="*/ 2026023 w 4061012"/>
              <a:gd name="connsiteY7" fmla="*/ 1792941 h 2635623"/>
              <a:gd name="connsiteX8" fmla="*/ 2026023 w 4061012"/>
              <a:gd name="connsiteY8" fmla="*/ 2079811 h 2635623"/>
              <a:gd name="connsiteX9" fmla="*/ 2429435 w 4061012"/>
              <a:gd name="connsiteY9" fmla="*/ 2088776 h 2635623"/>
              <a:gd name="connsiteX10" fmla="*/ 2437055 w 4061012"/>
              <a:gd name="connsiteY10" fmla="*/ 2250365 h 2635623"/>
              <a:gd name="connsiteX11" fmla="*/ 2841812 w 4061012"/>
              <a:gd name="connsiteY11" fmla="*/ 2259106 h 2635623"/>
              <a:gd name="connsiteX12" fmla="*/ 2832847 w 4061012"/>
              <a:gd name="connsiteY12" fmla="*/ 2375647 h 2635623"/>
              <a:gd name="connsiteX13" fmla="*/ 3263153 w 4061012"/>
              <a:gd name="connsiteY13" fmla="*/ 2384611 h 2635623"/>
              <a:gd name="connsiteX14" fmla="*/ 3245223 w 4061012"/>
              <a:gd name="connsiteY14" fmla="*/ 2456329 h 2635623"/>
              <a:gd name="connsiteX15" fmla="*/ 3648635 w 4061012"/>
              <a:gd name="connsiteY15" fmla="*/ 2456329 h 2635623"/>
              <a:gd name="connsiteX16" fmla="*/ 3648635 w 4061012"/>
              <a:gd name="connsiteY16" fmla="*/ 2528047 h 2635623"/>
              <a:gd name="connsiteX17" fmla="*/ 4061012 w 4061012"/>
              <a:gd name="connsiteY17" fmla="*/ 2528047 h 2635623"/>
              <a:gd name="connsiteX18" fmla="*/ 4061012 w 4061012"/>
              <a:gd name="connsiteY18" fmla="*/ 2635623 h 2635623"/>
              <a:gd name="connsiteX19" fmla="*/ 0 w 4061012"/>
              <a:gd name="connsiteY19" fmla="*/ 2626658 h 2635623"/>
              <a:gd name="connsiteX0" fmla="*/ 0 w 3250784"/>
              <a:gd name="connsiteY0" fmla="*/ 2672956 h 2672956"/>
              <a:gd name="connsiteX1" fmla="*/ 5560 w 3250784"/>
              <a:gd name="connsiteY1" fmla="*/ 0 h 2672956"/>
              <a:gd name="connsiteX2" fmla="*/ 5560 w 3250784"/>
              <a:gd name="connsiteY2" fmla="*/ 645458 h 2672956"/>
              <a:gd name="connsiteX3" fmla="*/ 398663 w 3250784"/>
              <a:gd name="connsiteY3" fmla="*/ 641648 h 2672956"/>
              <a:gd name="connsiteX4" fmla="*/ 407627 w 3250784"/>
              <a:gd name="connsiteY4" fmla="*/ 1333276 h 2672956"/>
              <a:gd name="connsiteX5" fmla="*/ 803419 w 3250784"/>
              <a:gd name="connsiteY5" fmla="*/ 1326776 h 2672956"/>
              <a:gd name="connsiteX6" fmla="*/ 812384 w 3250784"/>
              <a:gd name="connsiteY6" fmla="*/ 1783976 h 2672956"/>
              <a:gd name="connsiteX7" fmla="*/ 1215795 w 3250784"/>
              <a:gd name="connsiteY7" fmla="*/ 1792941 h 2672956"/>
              <a:gd name="connsiteX8" fmla="*/ 1215795 w 3250784"/>
              <a:gd name="connsiteY8" fmla="*/ 2079811 h 2672956"/>
              <a:gd name="connsiteX9" fmla="*/ 1619207 w 3250784"/>
              <a:gd name="connsiteY9" fmla="*/ 2088776 h 2672956"/>
              <a:gd name="connsiteX10" fmla="*/ 1626827 w 3250784"/>
              <a:gd name="connsiteY10" fmla="*/ 2250365 h 2672956"/>
              <a:gd name="connsiteX11" fmla="*/ 2031584 w 3250784"/>
              <a:gd name="connsiteY11" fmla="*/ 2259106 h 2672956"/>
              <a:gd name="connsiteX12" fmla="*/ 2022619 w 3250784"/>
              <a:gd name="connsiteY12" fmla="*/ 2375647 h 2672956"/>
              <a:gd name="connsiteX13" fmla="*/ 2452925 w 3250784"/>
              <a:gd name="connsiteY13" fmla="*/ 2384611 h 2672956"/>
              <a:gd name="connsiteX14" fmla="*/ 2434995 w 3250784"/>
              <a:gd name="connsiteY14" fmla="*/ 2456329 h 2672956"/>
              <a:gd name="connsiteX15" fmla="*/ 2838407 w 3250784"/>
              <a:gd name="connsiteY15" fmla="*/ 2456329 h 2672956"/>
              <a:gd name="connsiteX16" fmla="*/ 2838407 w 3250784"/>
              <a:gd name="connsiteY16" fmla="*/ 2528047 h 2672956"/>
              <a:gd name="connsiteX17" fmla="*/ 3250784 w 3250784"/>
              <a:gd name="connsiteY17" fmla="*/ 2528047 h 2672956"/>
              <a:gd name="connsiteX18" fmla="*/ 3250784 w 3250784"/>
              <a:gd name="connsiteY18" fmla="*/ 2635623 h 2672956"/>
              <a:gd name="connsiteX19" fmla="*/ 0 w 3250784"/>
              <a:gd name="connsiteY19" fmla="*/ 2672956 h 2672956"/>
              <a:gd name="connsiteX0" fmla="*/ 254254 w 3505038"/>
              <a:gd name="connsiteY0" fmla="*/ 2031308 h 2031308"/>
              <a:gd name="connsiteX1" fmla="*/ 259814 w 3505038"/>
              <a:gd name="connsiteY1" fmla="*/ 3810 h 2031308"/>
              <a:gd name="connsiteX2" fmla="*/ 652917 w 3505038"/>
              <a:gd name="connsiteY2" fmla="*/ 0 h 2031308"/>
              <a:gd name="connsiteX3" fmla="*/ 661881 w 3505038"/>
              <a:gd name="connsiteY3" fmla="*/ 691628 h 2031308"/>
              <a:gd name="connsiteX4" fmla="*/ 1057673 w 3505038"/>
              <a:gd name="connsiteY4" fmla="*/ 685128 h 2031308"/>
              <a:gd name="connsiteX5" fmla="*/ 1066638 w 3505038"/>
              <a:gd name="connsiteY5" fmla="*/ 1142328 h 2031308"/>
              <a:gd name="connsiteX6" fmla="*/ 1470049 w 3505038"/>
              <a:gd name="connsiteY6" fmla="*/ 1151293 h 2031308"/>
              <a:gd name="connsiteX7" fmla="*/ 1470049 w 3505038"/>
              <a:gd name="connsiteY7" fmla="*/ 1438163 h 2031308"/>
              <a:gd name="connsiteX8" fmla="*/ 1873461 w 3505038"/>
              <a:gd name="connsiteY8" fmla="*/ 1447128 h 2031308"/>
              <a:gd name="connsiteX9" fmla="*/ 1881081 w 3505038"/>
              <a:gd name="connsiteY9" fmla="*/ 1608717 h 2031308"/>
              <a:gd name="connsiteX10" fmla="*/ 2285838 w 3505038"/>
              <a:gd name="connsiteY10" fmla="*/ 1617458 h 2031308"/>
              <a:gd name="connsiteX11" fmla="*/ 2276873 w 3505038"/>
              <a:gd name="connsiteY11" fmla="*/ 1733999 h 2031308"/>
              <a:gd name="connsiteX12" fmla="*/ 2707179 w 3505038"/>
              <a:gd name="connsiteY12" fmla="*/ 1742963 h 2031308"/>
              <a:gd name="connsiteX13" fmla="*/ 2689249 w 3505038"/>
              <a:gd name="connsiteY13" fmla="*/ 1814681 h 2031308"/>
              <a:gd name="connsiteX14" fmla="*/ 3092661 w 3505038"/>
              <a:gd name="connsiteY14" fmla="*/ 1814681 h 2031308"/>
              <a:gd name="connsiteX15" fmla="*/ 3092661 w 3505038"/>
              <a:gd name="connsiteY15" fmla="*/ 1886399 h 2031308"/>
              <a:gd name="connsiteX16" fmla="*/ 3505038 w 3505038"/>
              <a:gd name="connsiteY16" fmla="*/ 1886399 h 2031308"/>
              <a:gd name="connsiteX17" fmla="*/ 3505038 w 3505038"/>
              <a:gd name="connsiteY17" fmla="*/ 1993975 h 2031308"/>
              <a:gd name="connsiteX18" fmla="*/ 254254 w 3505038"/>
              <a:gd name="connsiteY18" fmla="*/ 2031308 h 2031308"/>
              <a:gd name="connsiteX0" fmla="*/ 24739 w 3275523"/>
              <a:gd name="connsiteY0" fmla="*/ 2031308 h 2031308"/>
              <a:gd name="connsiteX1" fmla="*/ 30299 w 3275523"/>
              <a:gd name="connsiteY1" fmla="*/ 3810 h 2031308"/>
              <a:gd name="connsiteX2" fmla="*/ 423402 w 3275523"/>
              <a:gd name="connsiteY2" fmla="*/ 0 h 2031308"/>
              <a:gd name="connsiteX3" fmla="*/ 432366 w 3275523"/>
              <a:gd name="connsiteY3" fmla="*/ 691628 h 2031308"/>
              <a:gd name="connsiteX4" fmla="*/ 828158 w 3275523"/>
              <a:gd name="connsiteY4" fmla="*/ 685128 h 2031308"/>
              <a:gd name="connsiteX5" fmla="*/ 837123 w 3275523"/>
              <a:gd name="connsiteY5" fmla="*/ 1142328 h 2031308"/>
              <a:gd name="connsiteX6" fmla="*/ 1240534 w 3275523"/>
              <a:gd name="connsiteY6" fmla="*/ 1151293 h 2031308"/>
              <a:gd name="connsiteX7" fmla="*/ 1240534 w 3275523"/>
              <a:gd name="connsiteY7" fmla="*/ 1438163 h 2031308"/>
              <a:gd name="connsiteX8" fmla="*/ 1643946 w 3275523"/>
              <a:gd name="connsiteY8" fmla="*/ 1447128 h 2031308"/>
              <a:gd name="connsiteX9" fmla="*/ 1651566 w 3275523"/>
              <a:gd name="connsiteY9" fmla="*/ 1608717 h 2031308"/>
              <a:gd name="connsiteX10" fmla="*/ 2056323 w 3275523"/>
              <a:gd name="connsiteY10" fmla="*/ 1617458 h 2031308"/>
              <a:gd name="connsiteX11" fmla="*/ 2047358 w 3275523"/>
              <a:gd name="connsiteY11" fmla="*/ 1733999 h 2031308"/>
              <a:gd name="connsiteX12" fmla="*/ 2477664 w 3275523"/>
              <a:gd name="connsiteY12" fmla="*/ 1742963 h 2031308"/>
              <a:gd name="connsiteX13" fmla="*/ 2459734 w 3275523"/>
              <a:gd name="connsiteY13" fmla="*/ 1814681 h 2031308"/>
              <a:gd name="connsiteX14" fmla="*/ 2863146 w 3275523"/>
              <a:gd name="connsiteY14" fmla="*/ 1814681 h 2031308"/>
              <a:gd name="connsiteX15" fmla="*/ 2863146 w 3275523"/>
              <a:gd name="connsiteY15" fmla="*/ 1886399 h 2031308"/>
              <a:gd name="connsiteX16" fmla="*/ 3275523 w 3275523"/>
              <a:gd name="connsiteY16" fmla="*/ 1886399 h 2031308"/>
              <a:gd name="connsiteX17" fmla="*/ 3275523 w 3275523"/>
              <a:gd name="connsiteY17" fmla="*/ 1993975 h 2031308"/>
              <a:gd name="connsiteX18" fmla="*/ 24739 w 3275523"/>
              <a:gd name="connsiteY18" fmla="*/ 2031308 h 2031308"/>
              <a:gd name="connsiteX0" fmla="*/ 24739 w 3275523"/>
              <a:gd name="connsiteY0" fmla="*/ 2031308 h 2031308"/>
              <a:gd name="connsiteX1" fmla="*/ 30299 w 3275523"/>
              <a:gd name="connsiteY1" fmla="*/ 3810 h 2031308"/>
              <a:gd name="connsiteX2" fmla="*/ 423402 w 3275523"/>
              <a:gd name="connsiteY2" fmla="*/ 0 h 2031308"/>
              <a:gd name="connsiteX3" fmla="*/ 432366 w 3275523"/>
              <a:gd name="connsiteY3" fmla="*/ 691628 h 2031308"/>
              <a:gd name="connsiteX4" fmla="*/ 828158 w 3275523"/>
              <a:gd name="connsiteY4" fmla="*/ 685128 h 2031308"/>
              <a:gd name="connsiteX5" fmla="*/ 837123 w 3275523"/>
              <a:gd name="connsiteY5" fmla="*/ 1142328 h 2031308"/>
              <a:gd name="connsiteX6" fmla="*/ 1240534 w 3275523"/>
              <a:gd name="connsiteY6" fmla="*/ 1151293 h 2031308"/>
              <a:gd name="connsiteX7" fmla="*/ 1240534 w 3275523"/>
              <a:gd name="connsiteY7" fmla="*/ 1438163 h 2031308"/>
              <a:gd name="connsiteX8" fmla="*/ 1643946 w 3275523"/>
              <a:gd name="connsiteY8" fmla="*/ 1447128 h 2031308"/>
              <a:gd name="connsiteX9" fmla="*/ 1651566 w 3275523"/>
              <a:gd name="connsiteY9" fmla="*/ 1608717 h 2031308"/>
              <a:gd name="connsiteX10" fmla="*/ 2056323 w 3275523"/>
              <a:gd name="connsiteY10" fmla="*/ 1617458 h 2031308"/>
              <a:gd name="connsiteX11" fmla="*/ 2047358 w 3275523"/>
              <a:gd name="connsiteY11" fmla="*/ 1733999 h 2031308"/>
              <a:gd name="connsiteX12" fmla="*/ 2477664 w 3275523"/>
              <a:gd name="connsiteY12" fmla="*/ 1742963 h 2031308"/>
              <a:gd name="connsiteX13" fmla="*/ 2459734 w 3275523"/>
              <a:gd name="connsiteY13" fmla="*/ 1814681 h 2031308"/>
              <a:gd name="connsiteX14" fmla="*/ 2863146 w 3275523"/>
              <a:gd name="connsiteY14" fmla="*/ 1814681 h 2031308"/>
              <a:gd name="connsiteX15" fmla="*/ 2863146 w 3275523"/>
              <a:gd name="connsiteY15" fmla="*/ 1886399 h 2031308"/>
              <a:gd name="connsiteX16" fmla="*/ 3275523 w 3275523"/>
              <a:gd name="connsiteY16" fmla="*/ 1886399 h 2031308"/>
              <a:gd name="connsiteX17" fmla="*/ 3275523 w 3275523"/>
              <a:gd name="connsiteY17" fmla="*/ 1993975 h 2031308"/>
              <a:gd name="connsiteX18" fmla="*/ 24739 w 3275523"/>
              <a:gd name="connsiteY18" fmla="*/ 2031308 h 2031308"/>
              <a:gd name="connsiteX0" fmla="*/ 52146 w 3268270"/>
              <a:gd name="connsiteY0" fmla="*/ 2031308 h 2031308"/>
              <a:gd name="connsiteX1" fmla="*/ 23046 w 3268270"/>
              <a:gd name="connsiteY1" fmla="*/ 3810 h 2031308"/>
              <a:gd name="connsiteX2" fmla="*/ 416149 w 3268270"/>
              <a:gd name="connsiteY2" fmla="*/ 0 h 2031308"/>
              <a:gd name="connsiteX3" fmla="*/ 425113 w 3268270"/>
              <a:gd name="connsiteY3" fmla="*/ 691628 h 2031308"/>
              <a:gd name="connsiteX4" fmla="*/ 820905 w 3268270"/>
              <a:gd name="connsiteY4" fmla="*/ 685128 h 2031308"/>
              <a:gd name="connsiteX5" fmla="*/ 829870 w 3268270"/>
              <a:gd name="connsiteY5" fmla="*/ 1142328 h 2031308"/>
              <a:gd name="connsiteX6" fmla="*/ 1233281 w 3268270"/>
              <a:gd name="connsiteY6" fmla="*/ 1151293 h 2031308"/>
              <a:gd name="connsiteX7" fmla="*/ 1233281 w 3268270"/>
              <a:gd name="connsiteY7" fmla="*/ 1438163 h 2031308"/>
              <a:gd name="connsiteX8" fmla="*/ 1636693 w 3268270"/>
              <a:gd name="connsiteY8" fmla="*/ 1447128 h 2031308"/>
              <a:gd name="connsiteX9" fmla="*/ 1644313 w 3268270"/>
              <a:gd name="connsiteY9" fmla="*/ 1608717 h 2031308"/>
              <a:gd name="connsiteX10" fmla="*/ 2049070 w 3268270"/>
              <a:gd name="connsiteY10" fmla="*/ 1617458 h 2031308"/>
              <a:gd name="connsiteX11" fmla="*/ 2040105 w 3268270"/>
              <a:gd name="connsiteY11" fmla="*/ 1733999 h 2031308"/>
              <a:gd name="connsiteX12" fmla="*/ 2470411 w 3268270"/>
              <a:gd name="connsiteY12" fmla="*/ 1742963 h 2031308"/>
              <a:gd name="connsiteX13" fmla="*/ 2452481 w 3268270"/>
              <a:gd name="connsiteY13" fmla="*/ 1814681 h 2031308"/>
              <a:gd name="connsiteX14" fmla="*/ 2855893 w 3268270"/>
              <a:gd name="connsiteY14" fmla="*/ 1814681 h 2031308"/>
              <a:gd name="connsiteX15" fmla="*/ 2855893 w 3268270"/>
              <a:gd name="connsiteY15" fmla="*/ 1886399 h 2031308"/>
              <a:gd name="connsiteX16" fmla="*/ 3268270 w 3268270"/>
              <a:gd name="connsiteY16" fmla="*/ 1886399 h 2031308"/>
              <a:gd name="connsiteX17" fmla="*/ 3268270 w 3268270"/>
              <a:gd name="connsiteY17" fmla="*/ 1993975 h 2031308"/>
              <a:gd name="connsiteX18" fmla="*/ 52146 w 3268270"/>
              <a:gd name="connsiteY18" fmla="*/ 2031308 h 2031308"/>
              <a:gd name="connsiteX0" fmla="*/ 33420 w 3249544"/>
              <a:gd name="connsiteY0" fmla="*/ 2031308 h 2031308"/>
              <a:gd name="connsiteX1" fmla="*/ 27427 w 3249544"/>
              <a:gd name="connsiteY1" fmla="*/ 15385 h 2031308"/>
              <a:gd name="connsiteX2" fmla="*/ 397423 w 3249544"/>
              <a:gd name="connsiteY2" fmla="*/ 0 h 2031308"/>
              <a:gd name="connsiteX3" fmla="*/ 406387 w 3249544"/>
              <a:gd name="connsiteY3" fmla="*/ 691628 h 2031308"/>
              <a:gd name="connsiteX4" fmla="*/ 802179 w 3249544"/>
              <a:gd name="connsiteY4" fmla="*/ 685128 h 2031308"/>
              <a:gd name="connsiteX5" fmla="*/ 811144 w 3249544"/>
              <a:gd name="connsiteY5" fmla="*/ 1142328 h 2031308"/>
              <a:gd name="connsiteX6" fmla="*/ 1214555 w 3249544"/>
              <a:gd name="connsiteY6" fmla="*/ 1151293 h 2031308"/>
              <a:gd name="connsiteX7" fmla="*/ 1214555 w 3249544"/>
              <a:gd name="connsiteY7" fmla="*/ 1438163 h 2031308"/>
              <a:gd name="connsiteX8" fmla="*/ 1617967 w 3249544"/>
              <a:gd name="connsiteY8" fmla="*/ 1447128 h 2031308"/>
              <a:gd name="connsiteX9" fmla="*/ 1625587 w 3249544"/>
              <a:gd name="connsiteY9" fmla="*/ 1608717 h 2031308"/>
              <a:gd name="connsiteX10" fmla="*/ 2030344 w 3249544"/>
              <a:gd name="connsiteY10" fmla="*/ 1617458 h 2031308"/>
              <a:gd name="connsiteX11" fmla="*/ 2021379 w 3249544"/>
              <a:gd name="connsiteY11" fmla="*/ 1733999 h 2031308"/>
              <a:gd name="connsiteX12" fmla="*/ 2451685 w 3249544"/>
              <a:gd name="connsiteY12" fmla="*/ 1742963 h 2031308"/>
              <a:gd name="connsiteX13" fmla="*/ 2433755 w 3249544"/>
              <a:gd name="connsiteY13" fmla="*/ 1814681 h 2031308"/>
              <a:gd name="connsiteX14" fmla="*/ 2837167 w 3249544"/>
              <a:gd name="connsiteY14" fmla="*/ 1814681 h 2031308"/>
              <a:gd name="connsiteX15" fmla="*/ 2837167 w 3249544"/>
              <a:gd name="connsiteY15" fmla="*/ 1886399 h 2031308"/>
              <a:gd name="connsiteX16" fmla="*/ 3249544 w 3249544"/>
              <a:gd name="connsiteY16" fmla="*/ 1886399 h 2031308"/>
              <a:gd name="connsiteX17" fmla="*/ 3249544 w 3249544"/>
              <a:gd name="connsiteY17" fmla="*/ 1993975 h 2031308"/>
              <a:gd name="connsiteX18" fmla="*/ 33420 w 3249544"/>
              <a:gd name="connsiteY18" fmla="*/ 2031308 h 2031308"/>
              <a:gd name="connsiteX0" fmla="*/ 5993 w 3222117"/>
              <a:gd name="connsiteY0" fmla="*/ 2031308 h 2031308"/>
              <a:gd name="connsiteX1" fmla="*/ 0 w 3222117"/>
              <a:gd name="connsiteY1" fmla="*/ 15385 h 2031308"/>
              <a:gd name="connsiteX2" fmla="*/ 369996 w 3222117"/>
              <a:gd name="connsiteY2" fmla="*/ 0 h 2031308"/>
              <a:gd name="connsiteX3" fmla="*/ 378960 w 3222117"/>
              <a:gd name="connsiteY3" fmla="*/ 691628 h 2031308"/>
              <a:gd name="connsiteX4" fmla="*/ 774752 w 3222117"/>
              <a:gd name="connsiteY4" fmla="*/ 685128 h 2031308"/>
              <a:gd name="connsiteX5" fmla="*/ 783717 w 3222117"/>
              <a:gd name="connsiteY5" fmla="*/ 1142328 h 2031308"/>
              <a:gd name="connsiteX6" fmla="*/ 1187128 w 3222117"/>
              <a:gd name="connsiteY6" fmla="*/ 1151293 h 2031308"/>
              <a:gd name="connsiteX7" fmla="*/ 1187128 w 3222117"/>
              <a:gd name="connsiteY7" fmla="*/ 1438163 h 2031308"/>
              <a:gd name="connsiteX8" fmla="*/ 1590540 w 3222117"/>
              <a:gd name="connsiteY8" fmla="*/ 1447128 h 2031308"/>
              <a:gd name="connsiteX9" fmla="*/ 1598160 w 3222117"/>
              <a:gd name="connsiteY9" fmla="*/ 1608717 h 2031308"/>
              <a:gd name="connsiteX10" fmla="*/ 2002917 w 3222117"/>
              <a:gd name="connsiteY10" fmla="*/ 1617458 h 2031308"/>
              <a:gd name="connsiteX11" fmla="*/ 1993952 w 3222117"/>
              <a:gd name="connsiteY11" fmla="*/ 1733999 h 2031308"/>
              <a:gd name="connsiteX12" fmla="*/ 2424258 w 3222117"/>
              <a:gd name="connsiteY12" fmla="*/ 1742963 h 2031308"/>
              <a:gd name="connsiteX13" fmla="*/ 2406328 w 3222117"/>
              <a:gd name="connsiteY13" fmla="*/ 1814681 h 2031308"/>
              <a:gd name="connsiteX14" fmla="*/ 2809740 w 3222117"/>
              <a:gd name="connsiteY14" fmla="*/ 1814681 h 2031308"/>
              <a:gd name="connsiteX15" fmla="*/ 2809740 w 3222117"/>
              <a:gd name="connsiteY15" fmla="*/ 1886399 h 2031308"/>
              <a:gd name="connsiteX16" fmla="*/ 3222117 w 3222117"/>
              <a:gd name="connsiteY16" fmla="*/ 1886399 h 2031308"/>
              <a:gd name="connsiteX17" fmla="*/ 3222117 w 3222117"/>
              <a:gd name="connsiteY17" fmla="*/ 1993975 h 2031308"/>
              <a:gd name="connsiteX18" fmla="*/ 5993 w 3222117"/>
              <a:gd name="connsiteY18" fmla="*/ 2031308 h 2031308"/>
              <a:gd name="connsiteX0" fmla="*/ 5993 w 3222117"/>
              <a:gd name="connsiteY0" fmla="*/ 2031308 h 2031308"/>
              <a:gd name="connsiteX1" fmla="*/ 0 w 3222117"/>
              <a:gd name="connsiteY1" fmla="*/ 15385 h 2031308"/>
              <a:gd name="connsiteX2" fmla="*/ 369996 w 3222117"/>
              <a:gd name="connsiteY2" fmla="*/ 0 h 2031308"/>
              <a:gd name="connsiteX3" fmla="*/ 378960 w 3222117"/>
              <a:gd name="connsiteY3" fmla="*/ 691628 h 2031308"/>
              <a:gd name="connsiteX4" fmla="*/ 774752 w 3222117"/>
              <a:gd name="connsiteY4" fmla="*/ 685128 h 2031308"/>
              <a:gd name="connsiteX5" fmla="*/ 783717 w 3222117"/>
              <a:gd name="connsiteY5" fmla="*/ 1142328 h 2031308"/>
              <a:gd name="connsiteX6" fmla="*/ 1187128 w 3222117"/>
              <a:gd name="connsiteY6" fmla="*/ 1151293 h 2031308"/>
              <a:gd name="connsiteX7" fmla="*/ 1187128 w 3222117"/>
              <a:gd name="connsiteY7" fmla="*/ 1438163 h 2031308"/>
              <a:gd name="connsiteX8" fmla="*/ 1590540 w 3222117"/>
              <a:gd name="connsiteY8" fmla="*/ 1447128 h 2031308"/>
              <a:gd name="connsiteX9" fmla="*/ 1598160 w 3222117"/>
              <a:gd name="connsiteY9" fmla="*/ 1608717 h 2031308"/>
              <a:gd name="connsiteX10" fmla="*/ 2002917 w 3222117"/>
              <a:gd name="connsiteY10" fmla="*/ 1617458 h 2031308"/>
              <a:gd name="connsiteX11" fmla="*/ 1993952 w 3222117"/>
              <a:gd name="connsiteY11" fmla="*/ 1733999 h 2031308"/>
              <a:gd name="connsiteX12" fmla="*/ 2424258 w 3222117"/>
              <a:gd name="connsiteY12" fmla="*/ 1742963 h 2031308"/>
              <a:gd name="connsiteX13" fmla="*/ 2406328 w 3222117"/>
              <a:gd name="connsiteY13" fmla="*/ 1814681 h 2031308"/>
              <a:gd name="connsiteX14" fmla="*/ 2809740 w 3222117"/>
              <a:gd name="connsiteY14" fmla="*/ 1814681 h 2031308"/>
              <a:gd name="connsiteX15" fmla="*/ 2809740 w 3222117"/>
              <a:gd name="connsiteY15" fmla="*/ 1886399 h 2031308"/>
              <a:gd name="connsiteX16" fmla="*/ 3222117 w 3222117"/>
              <a:gd name="connsiteY16" fmla="*/ 1886399 h 2031308"/>
              <a:gd name="connsiteX17" fmla="*/ 3222117 w 3222117"/>
              <a:gd name="connsiteY17" fmla="*/ 1993975 h 2031308"/>
              <a:gd name="connsiteX18" fmla="*/ 5993 w 3222117"/>
              <a:gd name="connsiteY18" fmla="*/ 2031308 h 2031308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66193 w 3218314"/>
              <a:gd name="connsiteY2" fmla="*/ 7475 h 2038783"/>
              <a:gd name="connsiteX3" fmla="*/ 375157 w 3218314"/>
              <a:gd name="connsiteY3" fmla="*/ 699103 h 2038783"/>
              <a:gd name="connsiteX4" fmla="*/ 770949 w 3218314"/>
              <a:gd name="connsiteY4" fmla="*/ 69260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66193 w 3218314"/>
              <a:gd name="connsiteY2" fmla="*/ 7475 h 2038783"/>
              <a:gd name="connsiteX3" fmla="*/ 394172 w 3218314"/>
              <a:gd name="connsiteY3" fmla="*/ 699103 h 2038783"/>
              <a:gd name="connsiteX4" fmla="*/ 770949 w 3218314"/>
              <a:gd name="connsiteY4" fmla="*/ 69260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66193 w 3218314"/>
              <a:gd name="connsiteY2" fmla="*/ 7475 h 2038783"/>
              <a:gd name="connsiteX3" fmla="*/ 394172 w 3218314"/>
              <a:gd name="connsiteY3" fmla="*/ 699103 h 2038783"/>
              <a:gd name="connsiteX4" fmla="*/ 770949 w 3218314"/>
              <a:gd name="connsiteY4" fmla="*/ 69260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77602 w 3218314"/>
              <a:gd name="connsiteY2" fmla="*/ 7475 h 2038783"/>
              <a:gd name="connsiteX3" fmla="*/ 394172 w 3218314"/>
              <a:gd name="connsiteY3" fmla="*/ 699103 h 2038783"/>
              <a:gd name="connsiteX4" fmla="*/ 770949 w 3218314"/>
              <a:gd name="connsiteY4" fmla="*/ 69260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77602 w 3218314"/>
              <a:gd name="connsiteY2" fmla="*/ 7475 h 2038783"/>
              <a:gd name="connsiteX3" fmla="*/ 394172 w 3218314"/>
              <a:gd name="connsiteY3" fmla="*/ 699103 h 2038783"/>
              <a:gd name="connsiteX4" fmla="*/ 797570 w 3218314"/>
              <a:gd name="connsiteY4" fmla="*/ 69260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2038783 h 2038783"/>
              <a:gd name="connsiteX1" fmla="*/ 0 w 3218314"/>
              <a:gd name="connsiteY1" fmla="*/ 0 h 2038783"/>
              <a:gd name="connsiteX2" fmla="*/ 377602 w 3218314"/>
              <a:gd name="connsiteY2" fmla="*/ 7475 h 2038783"/>
              <a:gd name="connsiteX3" fmla="*/ 394172 w 3218314"/>
              <a:gd name="connsiteY3" fmla="*/ 699103 h 2038783"/>
              <a:gd name="connsiteX4" fmla="*/ 782358 w 3218314"/>
              <a:gd name="connsiteY4" fmla="*/ 688793 h 2038783"/>
              <a:gd name="connsiteX5" fmla="*/ 779914 w 3218314"/>
              <a:gd name="connsiteY5" fmla="*/ 1149803 h 2038783"/>
              <a:gd name="connsiteX6" fmla="*/ 1183325 w 3218314"/>
              <a:gd name="connsiteY6" fmla="*/ 1158768 h 2038783"/>
              <a:gd name="connsiteX7" fmla="*/ 1183325 w 3218314"/>
              <a:gd name="connsiteY7" fmla="*/ 1445638 h 2038783"/>
              <a:gd name="connsiteX8" fmla="*/ 1586737 w 3218314"/>
              <a:gd name="connsiteY8" fmla="*/ 1454603 h 2038783"/>
              <a:gd name="connsiteX9" fmla="*/ 1594357 w 3218314"/>
              <a:gd name="connsiteY9" fmla="*/ 1616192 h 2038783"/>
              <a:gd name="connsiteX10" fmla="*/ 1999114 w 3218314"/>
              <a:gd name="connsiteY10" fmla="*/ 1624933 h 2038783"/>
              <a:gd name="connsiteX11" fmla="*/ 1990149 w 3218314"/>
              <a:gd name="connsiteY11" fmla="*/ 1741474 h 2038783"/>
              <a:gd name="connsiteX12" fmla="*/ 2420455 w 3218314"/>
              <a:gd name="connsiteY12" fmla="*/ 1750438 h 2038783"/>
              <a:gd name="connsiteX13" fmla="*/ 2402525 w 3218314"/>
              <a:gd name="connsiteY13" fmla="*/ 1822156 h 2038783"/>
              <a:gd name="connsiteX14" fmla="*/ 2805937 w 3218314"/>
              <a:gd name="connsiteY14" fmla="*/ 1822156 h 2038783"/>
              <a:gd name="connsiteX15" fmla="*/ 2805937 w 3218314"/>
              <a:gd name="connsiteY15" fmla="*/ 1893874 h 2038783"/>
              <a:gd name="connsiteX16" fmla="*/ 3218314 w 3218314"/>
              <a:gd name="connsiteY16" fmla="*/ 1893874 h 2038783"/>
              <a:gd name="connsiteX17" fmla="*/ 3218314 w 3218314"/>
              <a:gd name="connsiteY17" fmla="*/ 2001450 h 2038783"/>
              <a:gd name="connsiteX18" fmla="*/ 2190 w 3218314"/>
              <a:gd name="connsiteY18" fmla="*/ 2038783 h 2038783"/>
              <a:gd name="connsiteX0" fmla="*/ 2190 w 3218314"/>
              <a:gd name="connsiteY0" fmla="*/ 1977823 h 2001450"/>
              <a:gd name="connsiteX1" fmla="*/ 0 w 3218314"/>
              <a:gd name="connsiteY1" fmla="*/ 0 h 2001450"/>
              <a:gd name="connsiteX2" fmla="*/ 377602 w 3218314"/>
              <a:gd name="connsiteY2" fmla="*/ 7475 h 2001450"/>
              <a:gd name="connsiteX3" fmla="*/ 394172 w 3218314"/>
              <a:gd name="connsiteY3" fmla="*/ 699103 h 2001450"/>
              <a:gd name="connsiteX4" fmla="*/ 782358 w 3218314"/>
              <a:gd name="connsiteY4" fmla="*/ 688793 h 2001450"/>
              <a:gd name="connsiteX5" fmla="*/ 779914 w 3218314"/>
              <a:gd name="connsiteY5" fmla="*/ 1149803 h 2001450"/>
              <a:gd name="connsiteX6" fmla="*/ 1183325 w 3218314"/>
              <a:gd name="connsiteY6" fmla="*/ 1158768 h 2001450"/>
              <a:gd name="connsiteX7" fmla="*/ 1183325 w 3218314"/>
              <a:gd name="connsiteY7" fmla="*/ 1445638 h 2001450"/>
              <a:gd name="connsiteX8" fmla="*/ 1586737 w 3218314"/>
              <a:gd name="connsiteY8" fmla="*/ 1454603 h 2001450"/>
              <a:gd name="connsiteX9" fmla="*/ 1594357 w 3218314"/>
              <a:gd name="connsiteY9" fmla="*/ 1616192 h 2001450"/>
              <a:gd name="connsiteX10" fmla="*/ 1999114 w 3218314"/>
              <a:gd name="connsiteY10" fmla="*/ 1624933 h 2001450"/>
              <a:gd name="connsiteX11" fmla="*/ 1990149 w 3218314"/>
              <a:gd name="connsiteY11" fmla="*/ 1741474 h 2001450"/>
              <a:gd name="connsiteX12" fmla="*/ 2420455 w 3218314"/>
              <a:gd name="connsiteY12" fmla="*/ 1750438 h 2001450"/>
              <a:gd name="connsiteX13" fmla="*/ 2402525 w 3218314"/>
              <a:gd name="connsiteY13" fmla="*/ 1822156 h 2001450"/>
              <a:gd name="connsiteX14" fmla="*/ 2805937 w 3218314"/>
              <a:gd name="connsiteY14" fmla="*/ 1822156 h 2001450"/>
              <a:gd name="connsiteX15" fmla="*/ 2805937 w 3218314"/>
              <a:gd name="connsiteY15" fmla="*/ 1893874 h 2001450"/>
              <a:gd name="connsiteX16" fmla="*/ 3218314 w 3218314"/>
              <a:gd name="connsiteY16" fmla="*/ 1893874 h 2001450"/>
              <a:gd name="connsiteX17" fmla="*/ 3218314 w 3218314"/>
              <a:gd name="connsiteY17" fmla="*/ 2001450 h 2001450"/>
              <a:gd name="connsiteX18" fmla="*/ 2190 w 3218314"/>
              <a:gd name="connsiteY18" fmla="*/ 1977823 h 200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8314" h="2001450">
                <a:moveTo>
                  <a:pt x="2190" y="1977823"/>
                </a:moveTo>
                <a:cubicBezTo>
                  <a:pt x="5329" y="893774"/>
                  <a:pt x="14431" y="2005305"/>
                  <a:pt x="0" y="0"/>
                </a:cubicBezTo>
                <a:lnTo>
                  <a:pt x="377602" y="7475"/>
                </a:lnTo>
                <a:cubicBezTo>
                  <a:pt x="383130" y="236748"/>
                  <a:pt x="388658" y="229800"/>
                  <a:pt x="394172" y="699103"/>
                </a:cubicBezTo>
                <a:lnTo>
                  <a:pt x="782358" y="688793"/>
                </a:lnTo>
                <a:cubicBezTo>
                  <a:pt x="781543" y="842463"/>
                  <a:pt x="780729" y="996133"/>
                  <a:pt x="779914" y="1149803"/>
                </a:cubicBezTo>
                <a:lnTo>
                  <a:pt x="1183325" y="1158768"/>
                </a:lnTo>
                <a:lnTo>
                  <a:pt x="1183325" y="1445638"/>
                </a:lnTo>
                <a:lnTo>
                  <a:pt x="1586737" y="1454603"/>
                </a:lnTo>
                <a:lnTo>
                  <a:pt x="1594357" y="1616192"/>
                </a:lnTo>
                <a:lnTo>
                  <a:pt x="1999114" y="1624933"/>
                </a:lnTo>
                <a:lnTo>
                  <a:pt x="1990149" y="1741474"/>
                </a:lnTo>
                <a:lnTo>
                  <a:pt x="2420455" y="1750438"/>
                </a:lnTo>
                <a:lnTo>
                  <a:pt x="2402525" y="1822156"/>
                </a:lnTo>
                <a:lnTo>
                  <a:pt x="2805937" y="1822156"/>
                </a:lnTo>
                <a:lnTo>
                  <a:pt x="2805937" y="1893874"/>
                </a:lnTo>
                <a:lnTo>
                  <a:pt x="3218314" y="1893874"/>
                </a:lnTo>
                <a:lnTo>
                  <a:pt x="3218314" y="2001450"/>
                </a:lnTo>
                <a:lnTo>
                  <a:pt x="2190" y="1977823"/>
                </a:lnTo>
                <a:close/>
              </a:path>
            </a:pathLst>
          </a:custGeom>
          <a:solidFill>
            <a:srgbClr val="1F77B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igura a mano libera 15"/>
          <p:cNvSpPr/>
          <p:nvPr/>
        </p:nvSpPr>
        <p:spPr>
          <a:xfrm>
            <a:off x="2145896" y="4778887"/>
            <a:ext cx="2435071" cy="851647"/>
          </a:xfrm>
          <a:custGeom>
            <a:avLst/>
            <a:gdLst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0235 w 4061012"/>
              <a:gd name="connsiteY7" fmla="*/ 134470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1271 w 4061012"/>
              <a:gd name="connsiteY6" fmla="*/ 64545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9435 w 4061012"/>
              <a:gd name="connsiteY13" fmla="*/ 227703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21815 w 4061012"/>
              <a:gd name="connsiteY13" fmla="*/ 226179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403412 w 4061012"/>
              <a:gd name="connsiteY3" fmla="*/ 8964 h 2635623"/>
              <a:gd name="connsiteX4" fmla="*/ 815788 w 4061012"/>
              <a:gd name="connsiteY4" fmla="*/ 0 h 2635623"/>
              <a:gd name="connsiteX5" fmla="*/ 815788 w 4061012"/>
              <a:gd name="connsiteY5" fmla="*/ 645458 h 2635623"/>
              <a:gd name="connsiteX6" fmla="*/ 1208891 w 4061012"/>
              <a:gd name="connsiteY6" fmla="*/ 641648 h 2635623"/>
              <a:gd name="connsiteX7" fmla="*/ 1217855 w 4061012"/>
              <a:gd name="connsiteY7" fmla="*/ 1333276 h 2635623"/>
              <a:gd name="connsiteX8" fmla="*/ 1613647 w 4061012"/>
              <a:gd name="connsiteY8" fmla="*/ 1326776 h 2635623"/>
              <a:gd name="connsiteX9" fmla="*/ 1622612 w 4061012"/>
              <a:gd name="connsiteY9" fmla="*/ 1783976 h 2635623"/>
              <a:gd name="connsiteX10" fmla="*/ 2026023 w 4061012"/>
              <a:gd name="connsiteY10" fmla="*/ 1792941 h 2635623"/>
              <a:gd name="connsiteX11" fmla="*/ 2026023 w 4061012"/>
              <a:gd name="connsiteY11" fmla="*/ 2079811 h 2635623"/>
              <a:gd name="connsiteX12" fmla="*/ 2429435 w 4061012"/>
              <a:gd name="connsiteY12" fmla="*/ 2088776 h 2635623"/>
              <a:gd name="connsiteX13" fmla="*/ 2437055 w 4061012"/>
              <a:gd name="connsiteY13" fmla="*/ 2250365 h 2635623"/>
              <a:gd name="connsiteX14" fmla="*/ 2841812 w 4061012"/>
              <a:gd name="connsiteY14" fmla="*/ 2259106 h 2635623"/>
              <a:gd name="connsiteX15" fmla="*/ 2832847 w 4061012"/>
              <a:gd name="connsiteY15" fmla="*/ 2375647 h 2635623"/>
              <a:gd name="connsiteX16" fmla="*/ 3263153 w 4061012"/>
              <a:gd name="connsiteY16" fmla="*/ 2384611 h 2635623"/>
              <a:gd name="connsiteX17" fmla="*/ 3245223 w 4061012"/>
              <a:gd name="connsiteY17" fmla="*/ 2456329 h 2635623"/>
              <a:gd name="connsiteX18" fmla="*/ 3648635 w 4061012"/>
              <a:gd name="connsiteY18" fmla="*/ 2456329 h 2635623"/>
              <a:gd name="connsiteX19" fmla="*/ 3648635 w 4061012"/>
              <a:gd name="connsiteY19" fmla="*/ 2528047 h 2635623"/>
              <a:gd name="connsiteX20" fmla="*/ 4061012 w 4061012"/>
              <a:gd name="connsiteY20" fmla="*/ 2528047 h 2635623"/>
              <a:gd name="connsiteX21" fmla="*/ 4061012 w 4061012"/>
              <a:gd name="connsiteY21" fmla="*/ 2635623 h 2635623"/>
              <a:gd name="connsiteX22" fmla="*/ 0 w 4061012"/>
              <a:gd name="connsiteY22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403412 w 4061012"/>
              <a:gd name="connsiteY2" fmla="*/ 1138517 h 2635623"/>
              <a:gd name="connsiteX3" fmla="*/ 815788 w 4061012"/>
              <a:gd name="connsiteY3" fmla="*/ 0 h 2635623"/>
              <a:gd name="connsiteX4" fmla="*/ 815788 w 4061012"/>
              <a:gd name="connsiteY4" fmla="*/ 645458 h 2635623"/>
              <a:gd name="connsiteX5" fmla="*/ 1208891 w 4061012"/>
              <a:gd name="connsiteY5" fmla="*/ 641648 h 2635623"/>
              <a:gd name="connsiteX6" fmla="*/ 1217855 w 4061012"/>
              <a:gd name="connsiteY6" fmla="*/ 1333276 h 2635623"/>
              <a:gd name="connsiteX7" fmla="*/ 1613647 w 4061012"/>
              <a:gd name="connsiteY7" fmla="*/ 1326776 h 2635623"/>
              <a:gd name="connsiteX8" fmla="*/ 1622612 w 4061012"/>
              <a:gd name="connsiteY8" fmla="*/ 1783976 h 2635623"/>
              <a:gd name="connsiteX9" fmla="*/ 2026023 w 4061012"/>
              <a:gd name="connsiteY9" fmla="*/ 1792941 h 2635623"/>
              <a:gd name="connsiteX10" fmla="*/ 2026023 w 4061012"/>
              <a:gd name="connsiteY10" fmla="*/ 2079811 h 2635623"/>
              <a:gd name="connsiteX11" fmla="*/ 2429435 w 4061012"/>
              <a:gd name="connsiteY11" fmla="*/ 2088776 h 2635623"/>
              <a:gd name="connsiteX12" fmla="*/ 2437055 w 4061012"/>
              <a:gd name="connsiteY12" fmla="*/ 2250365 h 2635623"/>
              <a:gd name="connsiteX13" fmla="*/ 2841812 w 4061012"/>
              <a:gd name="connsiteY13" fmla="*/ 2259106 h 2635623"/>
              <a:gd name="connsiteX14" fmla="*/ 2832847 w 4061012"/>
              <a:gd name="connsiteY14" fmla="*/ 2375647 h 2635623"/>
              <a:gd name="connsiteX15" fmla="*/ 3263153 w 4061012"/>
              <a:gd name="connsiteY15" fmla="*/ 2384611 h 2635623"/>
              <a:gd name="connsiteX16" fmla="*/ 3245223 w 4061012"/>
              <a:gd name="connsiteY16" fmla="*/ 2456329 h 2635623"/>
              <a:gd name="connsiteX17" fmla="*/ 3648635 w 4061012"/>
              <a:gd name="connsiteY17" fmla="*/ 2456329 h 2635623"/>
              <a:gd name="connsiteX18" fmla="*/ 3648635 w 4061012"/>
              <a:gd name="connsiteY18" fmla="*/ 2528047 h 2635623"/>
              <a:gd name="connsiteX19" fmla="*/ 4061012 w 4061012"/>
              <a:gd name="connsiteY19" fmla="*/ 2528047 h 2635623"/>
              <a:gd name="connsiteX20" fmla="*/ 4061012 w 4061012"/>
              <a:gd name="connsiteY20" fmla="*/ 2635623 h 2635623"/>
              <a:gd name="connsiteX21" fmla="*/ 0 w 4061012"/>
              <a:gd name="connsiteY21" fmla="*/ 2626658 h 2635623"/>
              <a:gd name="connsiteX0" fmla="*/ 0 w 4061012"/>
              <a:gd name="connsiteY0" fmla="*/ 2626658 h 2635623"/>
              <a:gd name="connsiteX1" fmla="*/ 0 w 4061012"/>
              <a:gd name="connsiteY1" fmla="*/ 1129553 h 2635623"/>
              <a:gd name="connsiteX2" fmla="*/ 815788 w 4061012"/>
              <a:gd name="connsiteY2" fmla="*/ 0 h 2635623"/>
              <a:gd name="connsiteX3" fmla="*/ 815788 w 4061012"/>
              <a:gd name="connsiteY3" fmla="*/ 645458 h 2635623"/>
              <a:gd name="connsiteX4" fmla="*/ 1208891 w 4061012"/>
              <a:gd name="connsiteY4" fmla="*/ 641648 h 2635623"/>
              <a:gd name="connsiteX5" fmla="*/ 1217855 w 4061012"/>
              <a:gd name="connsiteY5" fmla="*/ 1333276 h 2635623"/>
              <a:gd name="connsiteX6" fmla="*/ 1613647 w 4061012"/>
              <a:gd name="connsiteY6" fmla="*/ 1326776 h 2635623"/>
              <a:gd name="connsiteX7" fmla="*/ 1622612 w 4061012"/>
              <a:gd name="connsiteY7" fmla="*/ 1783976 h 2635623"/>
              <a:gd name="connsiteX8" fmla="*/ 2026023 w 4061012"/>
              <a:gd name="connsiteY8" fmla="*/ 1792941 h 2635623"/>
              <a:gd name="connsiteX9" fmla="*/ 2026023 w 4061012"/>
              <a:gd name="connsiteY9" fmla="*/ 2079811 h 2635623"/>
              <a:gd name="connsiteX10" fmla="*/ 2429435 w 4061012"/>
              <a:gd name="connsiteY10" fmla="*/ 2088776 h 2635623"/>
              <a:gd name="connsiteX11" fmla="*/ 2437055 w 4061012"/>
              <a:gd name="connsiteY11" fmla="*/ 2250365 h 2635623"/>
              <a:gd name="connsiteX12" fmla="*/ 2841812 w 4061012"/>
              <a:gd name="connsiteY12" fmla="*/ 2259106 h 2635623"/>
              <a:gd name="connsiteX13" fmla="*/ 2832847 w 4061012"/>
              <a:gd name="connsiteY13" fmla="*/ 2375647 h 2635623"/>
              <a:gd name="connsiteX14" fmla="*/ 3263153 w 4061012"/>
              <a:gd name="connsiteY14" fmla="*/ 2384611 h 2635623"/>
              <a:gd name="connsiteX15" fmla="*/ 3245223 w 4061012"/>
              <a:gd name="connsiteY15" fmla="*/ 2456329 h 2635623"/>
              <a:gd name="connsiteX16" fmla="*/ 3648635 w 4061012"/>
              <a:gd name="connsiteY16" fmla="*/ 2456329 h 2635623"/>
              <a:gd name="connsiteX17" fmla="*/ 3648635 w 4061012"/>
              <a:gd name="connsiteY17" fmla="*/ 2528047 h 2635623"/>
              <a:gd name="connsiteX18" fmla="*/ 4061012 w 4061012"/>
              <a:gd name="connsiteY18" fmla="*/ 2528047 h 2635623"/>
              <a:gd name="connsiteX19" fmla="*/ 4061012 w 4061012"/>
              <a:gd name="connsiteY19" fmla="*/ 2635623 h 2635623"/>
              <a:gd name="connsiteX20" fmla="*/ 0 w 4061012"/>
              <a:gd name="connsiteY20" fmla="*/ 2626658 h 2635623"/>
              <a:gd name="connsiteX0" fmla="*/ 0 w 4061012"/>
              <a:gd name="connsiteY0" fmla="*/ 2626658 h 2635623"/>
              <a:gd name="connsiteX1" fmla="*/ 815788 w 4061012"/>
              <a:gd name="connsiteY1" fmla="*/ 0 h 2635623"/>
              <a:gd name="connsiteX2" fmla="*/ 815788 w 4061012"/>
              <a:gd name="connsiteY2" fmla="*/ 645458 h 2635623"/>
              <a:gd name="connsiteX3" fmla="*/ 1208891 w 4061012"/>
              <a:gd name="connsiteY3" fmla="*/ 641648 h 2635623"/>
              <a:gd name="connsiteX4" fmla="*/ 1217855 w 4061012"/>
              <a:gd name="connsiteY4" fmla="*/ 1333276 h 2635623"/>
              <a:gd name="connsiteX5" fmla="*/ 1613647 w 4061012"/>
              <a:gd name="connsiteY5" fmla="*/ 1326776 h 2635623"/>
              <a:gd name="connsiteX6" fmla="*/ 1622612 w 4061012"/>
              <a:gd name="connsiteY6" fmla="*/ 1783976 h 2635623"/>
              <a:gd name="connsiteX7" fmla="*/ 2026023 w 4061012"/>
              <a:gd name="connsiteY7" fmla="*/ 1792941 h 2635623"/>
              <a:gd name="connsiteX8" fmla="*/ 2026023 w 4061012"/>
              <a:gd name="connsiteY8" fmla="*/ 2079811 h 2635623"/>
              <a:gd name="connsiteX9" fmla="*/ 2429435 w 4061012"/>
              <a:gd name="connsiteY9" fmla="*/ 2088776 h 2635623"/>
              <a:gd name="connsiteX10" fmla="*/ 2437055 w 4061012"/>
              <a:gd name="connsiteY10" fmla="*/ 2250365 h 2635623"/>
              <a:gd name="connsiteX11" fmla="*/ 2841812 w 4061012"/>
              <a:gd name="connsiteY11" fmla="*/ 2259106 h 2635623"/>
              <a:gd name="connsiteX12" fmla="*/ 2832847 w 4061012"/>
              <a:gd name="connsiteY12" fmla="*/ 2375647 h 2635623"/>
              <a:gd name="connsiteX13" fmla="*/ 3263153 w 4061012"/>
              <a:gd name="connsiteY13" fmla="*/ 2384611 h 2635623"/>
              <a:gd name="connsiteX14" fmla="*/ 3245223 w 4061012"/>
              <a:gd name="connsiteY14" fmla="*/ 2456329 h 2635623"/>
              <a:gd name="connsiteX15" fmla="*/ 3648635 w 4061012"/>
              <a:gd name="connsiteY15" fmla="*/ 2456329 h 2635623"/>
              <a:gd name="connsiteX16" fmla="*/ 3648635 w 4061012"/>
              <a:gd name="connsiteY16" fmla="*/ 2528047 h 2635623"/>
              <a:gd name="connsiteX17" fmla="*/ 4061012 w 4061012"/>
              <a:gd name="connsiteY17" fmla="*/ 2528047 h 2635623"/>
              <a:gd name="connsiteX18" fmla="*/ 4061012 w 4061012"/>
              <a:gd name="connsiteY18" fmla="*/ 2635623 h 2635623"/>
              <a:gd name="connsiteX19" fmla="*/ 0 w 4061012"/>
              <a:gd name="connsiteY19" fmla="*/ 2626658 h 2635623"/>
              <a:gd name="connsiteX0" fmla="*/ 0 w 3250784"/>
              <a:gd name="connsiteY0" fmla="*/ 2672956 h 2672956"/>
              <a:gd name="connsiteX1" fmla="*/ 5560 w 3250784"/>
              <a:gd name="connsiteY1" fmla="*/ 0 h 2672956"/>
              <a:gd name="connsiteX2" fmla="*/ 5560 w 3250784"/>
              <a:gd name="connsiteY2" fmla="*/ 645458 h 2672956"/>
              <a:gd name="connsiteX3" fmla="*/ 398663 w 3250784"/>
              <a:gd name="connsiteY3" fmla="*/ 641648 h 2672956"/>
              <a:gd name="connsiteX4" fmla="*/ 407627 w 3250784"/>
              <a:gd name="connsiteY4" fmla="*/ 1333276 h 2672956"/>
              <a:gd name="connsiteX5" fmla="*/ 803419 w 3250784"/>
              <a:gd name="connsiteY5" fmla="*/ 1326776 h 2672956"/>
              <a:gd name="connsiteX6" fmla="*/ 812384 w 3250784"/>
              <a:gd name="connsiteY6" fmla="*/ 1783976 h 2672956"/>
              <a:gd name="connsiteX7" fmla="*/ 1215795 w 3250784"/>
              <a:gd name="connsiteY7" fmla="*/ 1792941 h 2672956"/>
              <a:gd name="connsiteX8" fmla="*/ 1215795 w 3250784"/>
              <a:gd name="connsiteY8" fmla="*/ 2079811 h 2672956"/>
              <a:gd name="connsiteX9" fmla="*/ 1619207 w 3250784"/>
              <a:gd name="connsiteY9" fmla="*/ 2088776 h 2672956"/>
              <a:gd name="connsiteX10" fmla="*/ 1626827 w 3250784"/>
              <a:gd name="connsiteY10" fmla="*/ 2250365 h 2672956"/>
              <a:gd name="connsiteX11" fmla="*/ 2031584 w 3250784"/>
              <a:gd name="connsiteY11" fmla="*/ 2259106 h 2672956"/>
              <a:gd name="connsiteX12" fmla="*/ 2022619 w 3250784"/>
              <a:gd name="connsiteY12" fmla="*/ 2375647 h 2672956"/>
              <a:gd name="connsiteX13" fmla="*/ 2452925 w 3250784"/>
              <a:gd name="connsiteY13" fmla="*/ 2384611 h 2672956"/>
              <a:gd name="connsiteX14" fmla="*/ 2434995 w 3250784"/>
              <a:gd name="connsiteY14" fmla="*/ 2456329 h 2672956"/>
              <a:gd name="connsiteX15" fmla="*/ 2838407 w 3250784"/>
              <a:gd name="connsiteY15" fmla="*/ 2456329 h 2672956"/>
              <a:gd name="connsiteX16" fmla="*/ 2838407 w 3250784"/>
              <a:gd name="connsiteY16" fmla="*/ 2528047 h 2672956"/>
              <a:gd name="connsiteX17" fmla="*/ 3250784 w 3250784"/>
              <a:gd name="connsiteY17" fmla="*/ 2528047 h 2672956"/>
              <a:gd name="connsiteX18" fmla="*/ 3250784 w 3250784"/>
              <a:gd name="connsiteY18" fmla="*/ 2635623 h 2672956"/>
              <a:gd name="connsiteX19" fmla="*/ 0 w 3250784"/>
              <a:gd name="connsiteY19" fmla="*/ 2672956 h 2672956"/>
              <a:gd name="connsiteX0" fmla="*/ 254254 w 3505038"/>
              <a:gd name="connsiteY0" fmla="*/ 2031308 h 2031308"/>
              <a:gd name="connsiteX1" fmla="*/ 259814 w 3505038"/>
              <a:gd name="connsiteY1" fmla="*/ 3810 h 2031308"/>
              <a:gd name="connsiteX2" fmla="*/ 652917 w 3505038"/>
              <a:gd name="connsiteY2" fmla="*/ 0 h 2031308"/>
              <a:gd name="connsiteX3" fmla="*/ 661881 w 3505038"/>
              <a:gd name="connsiteY3" fmla="*/ 691628 h 2031308"/>
              <a:gd name="connsiteX4" fmla="*/ 1057673 w 3505038"/>
              <a:gd name="connsiteY4" fmla="*/ 685128 h 2031308"/>
              <a:gd name="connsiteX5" fmla="*/ 1066638 w 3505038"/>
              <a:gd name="connsiteY5" fmla="*/ 1142328 h 2031308"/>
              <a:gd name="connsiteX6" fmla="*/ 1470049 w 3505038"/>
              <a:gd name="connsiteY6" fmla="*/ 1151293 h 2031308"/>
              <a:gd name="connsiteX7" fmla="*/ 1470049 w 3505038"/>
              <a:gd name="connsiteY7" fmla="*/ 1438163 h 2031308"/>
              <a:gd name="connsiteX8" fmla="*/ 1873461 w 3505038"/>
              <a:gd name="connsiteY8" fmla="*/ 1447128 h 2031308"/>
              <a:gd name="connsiteX9" fmla="*/ 1881081 w 3505038"/>
              <a:gd name="connsiteY9" fmla="*/ 1608717 h 2031308"/>
              <a:gd name="connsiteX10" fmla="*/ 2285838 w 3505038"/>
              <a:gd name="connsiteY10" fmla="*/ 1617458 h 2031308"/>
              <a:gd name="connsiteX11" fmla="*/ 2276873 w 3505038"/>
              <a:gd name="connsiteY11" fmla="*/ 1733999 h 2031308"/>
              <a:gd name="connsiteX12" fmla="*/ 2707179 w 3505038"/>
              <a:gd name="connsiteY12" fmla="*/ 1742963 h 2031308"/>
              <a:gd name="connsiteX13" fmla="*/ 2689249 w 3505038"/>
              <a:gd name="connsiteY13" fmla="*/ 1814681 h 2031308"/>
              <a:gd name="connsiteX14" fmla="*/ 3092661 w 3505038"/>
              <a:gd name="connsiteY14" fmla="*/ 1814681 h 2031308"/>
              <a:gd name="connsiteX15" fmla="*/ 3092661 w 3505038"/>
              <a:gd name="connsiteY15" fmla="*/ 1886399 h 2031308"/>
              <a:gd name="connsiteX16" fmla="*/ 3505038 w 3505038"/>
              <a:gd name="connsiteY16" fmla="*/ 1886399 h 2031308"/>
              <a:gd name="connsiteX17" fmla="*/ 3505038 w 3505038"/>
              <a:gd name="connsiteY17" fmla="*/ 1993975 h 2031308"/>
              <a:gd name="connsiteX18" fmla="*/ 254254 w 3505038"/>
              <a:gd name="connsiteY18" fmla="*/ 2031308 h 2031308"/>
              <a:gd name="connsiteX0" fmla="*/ 24739 w 3275523"/>
              <a:gd name="connsiteY0" fmla="*/ 2031308 h 2031308"/>
              <a:gd name="connsiteX1" fmla="*/ 30299 w 3275523"/>
              <a:gd name="connsiteY1" fmla="*/ 3810 h 2031308"/>
              <a:gd name="connsiteX2" fmla="*/ 423402 w 3275523"/>
              <a:gd name="connsiteY2" fmla="*/ 0 h 2031308"/>
              <a:gd name="connsiteX3" fmla="*/ 432366 w 3275523"/>
              <a:gd name="connsiteY3" fmla="*/ 691628 h 2031308"/>
              <a:gd name="connsiteX4" fmla="*/ 828158 w 3275523"/>
              <a:gd name="connsiteY4" fmla="*/ 685128 h 2031308"/>
              <a:gd name="connsiteX5" fmla="*/ 837123 w 3275523"/>
              <a:gd name="connsiteY5" fmla="*/ 1142328 h 2031308"/>
              <a:gd name="connsiteX6" fmla="*/ 1240534 w 3275523"/>
              <a:gd name="connsiteY6" fmla="*/ 1151293 h 2031308"/>
              <a:gd name="connsiteX7" fmla="*/ 1240534 w 3275523"/>
              <a:gd name="connsiteY7" fmla="*/ 1438163 h 2031308"/>
              <a:gd name="connsiteX8" fmla="*/ 1643946 w 3275523"/>
              <a:gd name="connsiteY8" fmla="*/ 1447128 h 2031308"/>
              <a:gd name="connsiteX9" fmla="*/ 1651566 w 3275523"/>
              <a:gd name="connsiteY9" fmla="*/ 1608717 h 2031308"/>
              <a:gd name="connsiteX10" fmla="*/ 2056323 w 3275523"/>
              <a:gd name="connsiteY10" fmla="*/ 1617458 h 2031308"/>
              <a:gd name="connsiteX11" fmla="*/ 2047358 w 3275523"/>
              <a:gd name="connsiteY11" fmla="*/ 1733999 h 2031308"/>
              <a:gd name="connsiteX12" fmla="*/ 2477664 w 3275523"/>
              <a:gd name="connsiteY12" fmla="*/ 1742963 h 2031308"/>
              <a:gd name="connsiteX13" fmla="*/ 2459734 w 3275523"/>
              <a:gd name="connsiteY13" fmla="*/ 1814681 h 2031308"/>
              <a:gd name="connsiteX14" fmla="*/ 2863146 w 3275523"/>
              <a:gd name="connsiteY14" fmla="*/ 1814681 h 2031308"/>
              <a:gd name="connsiteX15" fmla="*/ 2863146 w 3275523"/>
              <a:gd name="connsiteY15" fmla="*/ 1886399 h 2031308"/>
              <a:gd name="connsiteX16" fmla="*/ 3275523 w 3275523"/>
              <a:gd name="connsiteY16" fmla="*/ 1886399 h 2031308"/>
              <a:gd name="connsiteX17" fmla="*/ 3275523 w 3275523"/>
              <a:gd name="connsiteY17" fmla="*/ 1993975 h 2031308"/>
              <a:gd name="connsiteX18" fmla="*/ 24739 w 3275523"/>
              <a:gd name="connsiteY18" fmla="*/ 2031308 h 2031308"/>
              <a:gd name="connsiteX0" fmla="*/ 24739 w 3275523"/>
              <a:gd name="connsiteY0" fmla="*/ 2031308 h 2031308"/>
              <a:gd name="connsiteX1" fmla="*/ 30299 w 3275523"/>
              <a:gd name="connsiteY1" fmla="*/ 3810 h 2031308"/>
              <a:gd name="connsiteX2" fmla="*/ 423402 w 3275523"/>
              <a:gd name="connsiteY2" fmla="*/ 0 h 2031308"/>
              <a:gd name="connsiteX3" fmla="*/ 432366 w 3275523"/>
              <a:gd name="connsiteY3" fmla="*/ 691628 h 2031308"/>
              <a:gd name="connsiteX4" fmla="*/ 828158 w 3275523"/>
              <a:gd name="connsiteY4" fmla="*/ 685128 h 2031308"/>
              <a:gd name="connsiteX5" fmla="*/ 837123 w 3275523"/>
              <a:gd name="connsiteY5" fmla="*/ 1142328 h 2031308"/>
              <a:gd name="connsiteX6" fmla="*/ 1240534 w 3275523"/>
              <a:gd name="connsiteY6" fmla="*/ 1151293 h 2031308"/>
              <a:gd name="connsiteX7" fmla="*/ 1240534 w 3275523"/>
              <a:gd name="connsiteY7" fmla="*/ 1438163 h 2031308"/>
              <a:gd name="connsiteX8" fmla="*/ 1643946 w 3275523"/>
              <a:gd name="connsiteY8" fmla="*/ 1447128 h 2031308"/>
              <a:gd name="connsiteX9" fmla="*/ 1651566 w 3275523"/>
              <a:gd name="connsiteY9" fmla="*/ 1608717 h 2031308"/>
              <a:gd name="connsiteX10" fmla="*/ 2056323 w 3275523"/>
              <a:gd name="connsiteY10" fmla="*/ 1617458 h 2031308"/>
              <a:gd name="connsiteX11" fmla="*/ 2047358 w 3275523"/>
              <a:gd name="connsiteY11" fmla="*/ 1733999 h 2031308"/>
              <a:gd name="connsiteX12" fmla="*/ 2477664 w 3275523"/>
              <a:gd name="connsiteY12" fmla="*/ 1742963 h 2031308"/>
              <a:gd name="connsiteX13" fmla="*/ 2459734 w 3275523"/>
              <a:gd name="connsiteY13" fmla="*/ 1814681 h 2031308"/>
              <a:gd name="connsiteX14" fmla="*/ 2863146 w 3275523"/>
              <a:gd name="connsiteY14" fmla="*/ 1814681 h 2031308"/>
              <a:gd name="connsiteX15" fmla="*/ 2863146 w 3275523"/>
              <a:gd name="connsiteY15" fmla="*/ 1886399 h 2031308"/>
              <a:gd name="connsiteX16" fmla="*/ 3275523 w 3275523"/>
              <a:gd name="connsiteY16" fmla="*/ 1886399 h 2031308"/>
              <a:gd name="connsiteX17" fmla="*/ 3275523 w 3275523"/>
              <a:gd name="connsiteY17" fmla="*/ 1993975 h 2031308"/>
              <a:gd name="connsiteX18" fmla="*/ 24739 w 3275523"/>
              <a:gd name="connsiteY18" fmla="*/ 2031308 h 2031308"/>
              <a:gd name="connsiteX0" fmla="*/ 52146 w 3268270"/>
              <a:gd name="connsiteY0" fmla="*/ 2031308 h 2031308"/>
              <a:gd name="connsiteX1" fmla="*/ 23046 w 3268270"/>
              <a:gd name="connsiteY1" fmla="*/ 3810 h 2031308"/>
              <a:gd name="connsiteX2" fmla="*/ 416149 w 3268270"/>
              <a:gd name="connsiteY2" fmla="*/ 0 h 2031308"/>
              <a:gd name="connsiteX3" fmla="*/ 425113 w 3268270"/>
              <a:gd name="connsiteY3" fmla="*/ 691628 h 2031308"/>
              <a:gd name="connsiteX4" fmla="*/ 820905 w 3268270"/>
              <a:gd name="connsiteY4" fmla="*/ 685128 h 2031308"/>
              <a:gd name="connsiteX5" fmla="*/ 829870 w 3268270"/>
              <a:gd name="connsiteY5" fmla="*/ 1142328 h 2031308"/>
              <a:gd name="connsiteX6" fmla="*/ 1233281 w 3268270"/>
              <a:gd name="connsiteY6" fmla="*/ 1151293 h 2031308"/>
              <a:gd name="connsiteX7" fmla="*/ 1233281 w 3268270"/>
              <a:gd name="connsiteY7" fmla="*/ 1438163 h 2031308"/>
              <a:gd name="connsiteX8" fmla="*/ 1636693 w 3268270"/>
              <a:gd name="connsiteY8" fmla="*/ 1447128 h 2031308"/>
              <a:gd name="connsiteX9" fmla="*/ 1644313 w 3268270"/>
              <a:gd name="connsiteY9" fmla="*/ 1608717 h 2031308"/>
              <a:gd name="connsiteX10" fmla="*/ 2049070 w 3268270"/>
              <a:gd name="connsiteY10" fmla="*/ 1617458 h 2031308"/>
              <a:gd name="connsiteX11" fmla="*/ 2040105 w 3268270"/>
              <a:gd name="connsiteY11" fmla="*/ 1733999 h 2031308"/>
              <a:gd name="connsiteX12" fmla="*/ 2470411 w 3268270"/>
              <a:gd name="connsiteY12" fmla="*/ 1742963 h 2031308"/>
              <a:gd name="connsiteX13" fmla="*/ 2452481 w 3268270"/>
              <a:gd name="connsiteY13" fmla="*/ 1814681 h 2031308"/>
              <a:gd name="connsiteX14" fmla="*/ 2855893 w 3268270"/>
              <a:gd name="connsiteY14" fmla="*/ 1814681 h 2031308"/>
              <a:gd name="connsiteX15" fmla="*/ 2855893 w 3268270"/>
              <a:gd name="connsiteY15" fmla="*/ 1886399 h 2031308"/>
              <a:gd name="connsiteX16" fmla="*/ 3268270 w 3268270"/>
              <a:gd name="connsiteY16" fmla="*/ 1886399 h 2031308"/>
              <a:gd name="connsiteX17" fmla="*/ 3268270 w 3268270"/>
              <a:gd name="connsiteY17" fmla="*/ 1993975 h 2031308"/>
              <a:gd name="connsiteX18" fmla="*/ 52146 w 3268270"/>
              <a:gd name="connsiteY18" fmla="*/ 2031308 h 2031308"/>
              <a:gd name="connsiteX0" fmla="*/ 33420 w 3249544"/>
              <a:gd name="connsiteY0" fmla="*/ 2031308 h 2031308"/>
              <a:gd name="connsiteX1" fmla="*/ 27427 w 3249544"/>
              <a:gd name="connsiteY1" fmla="*/ 15385 h 2031308"/>
              <a:gd name="connsiteX2" fmla="*/ 397423 w 3249544"/>
              <a:gd name="connsiteY2" fmla="*/ 0 h 2031308"/>
              <a:gd name="connsiteX3" fmla="*/ 406387 w 3249544"/>
              <a:gd name="connsiteY3" fmla="*/ 691628 h 2031308"/>
              <a:gd name="connsiteX4" fmla="*/ 802179 w 3249544"/>
              <a:gd name="connsiteY4" fmla="*/ 685128 h 2031308"/>
              <a:gd name="connsiteX5" fmla="*/ 811144 w 3249544"/>
              <a:gd name="connsiteY5" fmla="*/ 1142328 h 2031308"/>
              <a:gd name="connsiteX6" fmla="*/ 1214555 w 3249544"/>
              <a:gd name="connsiteY6" fmla="*/ 1151293 h 2031308"/>
              <a:gd name="connsiteX7" fmla="*/ 1214555 w 3249544"/>
              <a:gd name="connsiteY7" fmla="*/ 1438163 h 2031308"/>
              <a:gd name="connsiteX8" fmla="*/ 1617967 w 3249544"/>
              <a:gd name="connsiteY8" fmla="*/ 1447128 h 2031308"/>
              <a:gd name="connsiteX9" fmla="*/ 1625587 w 3249544"/>
              <a:gd name="connsiteY9" fmla="*/ 1608717 h 2031308"/>
              <a:gd name="connsiteX10" fmla="*/ 2030344 w 3249544"/>
              <a:gd name="connsiteY10" fmla="*/ 1617458 h 2031308"/>
              <a:gd name="connsiteX11" fmla="*/ 2021379 w 3249544"/>
              <a:gd name="connsiteY11" fmla="*/ 1733999 h 2031308"/>
              <a:gd name="connsiteX12" fmla="*/ 2451685 w 3249544"/>
              <a:gd name="connsiteY12" fmla="*/ 1742963 h 2031308"/>
              <a:gd name="connsiteX13" fmla="*/ 2433755 w 3249544"/>
              <a:gd name="connsiteY13" fmla="*/ 1814681 h 2031308"/>
              <a:gd name="connsiteX14" fmla="*/ 2837167 w 3249544"/>
              <a:gd name="connsiteY14" fmla="*/ 1814681 h 2031308"/>
              <a:gd name="connsiteX15" fmla="*/ 2837167 w 3249544"/>
              <a:gd name="connsiteY15" fmla="*/ 1886399 h 2031308"/>
              <a:gd name="connsiteX16" fmla="*/ 3249544 w 3249544"/>
              <a:gd name="connsiteY16" fmla="*/ 1886399 h 2031308"/>
              <a:gd name="connsiteX17" fmla="*/ 3249544 w 3249544"/>
              <a:gd name="connsiteY17" fmla="*/ 1993975 h 2031308"/>
              <a:gd name="connsiteX18" fmla="*/ 33420 w 3249544"/>
              <a:gd name="connsiteY18" fmla="*/ 2031308 h 2031308"/>
              <a:gd name="connsiteX0" fmla="*/ 5993 w 3222117"/>
              <a:gd name="connsiteY0" fmla="*/ 2031308 h 2031308"/>
              <a:gd name="connsiteX1" fmla="*/ 0 w 3222117"/>
              <a:gd name="connsiteY1" fmla="*/ 15385 h 2031308"/>
              <a:gd name="connsiteX2" fmla="*/ 369996 w 3222117"/>
              <a:gd name="connsiteY2" fmla="*/ 0 h 2031308"/>
              <a:gd name="connsiteX3" fmla="*/ 378960 w 3222117"/>
              <a:gd name="connsiteY3" fmla="*/ 691628 h 2031308"/>
              <a:gd name="connsiteX4" fmla="*/ 774752 w 3222117"/>
              <a:gd name="connsiteY4" fmla="*/ 685128 h 2031308"/>
              <a:gd name="connsiteX5" fmla="*/ 783717 w 3222117"/>
              <a:gd name="connsiteY5" fmla="*/ 1142328 h 2031308"/>
              <a:gd name="connsiteX6" fmla="*/ 1187128 w 3222117"/>
              <a:gd name="connsiteY6" fmla="*/ 1151293 h 2031308"/>
              <a:gd name="connsiteX7" fmla="*/ 1187128 w 3222117"/>
              <a:gd name="connsiteY7" fmla="*/ 1438163 h 2031308"/>
              <a:gd name="connsiteX8" fmla="*/ 1590540 w 3222117"/>
              <a:gd name="connsiteY8" fmla="*/ 1447128 h 2031308"/>
              <a:gd name="connsiteX9" fmla="*/ 1598160 w 3222117"/>
              <a:gd name="connsiteY9" fmla="*/ 1608717 h 2031308"/>
              <a:gd name="connsiteX10" fmla="*/ 2002917 w 3222117"/>
              <a:gd name="connsiteY10" fmla="*/ 1617458 h 2031308"/>
              <a:gd name="connsiteX11" fmla="*/ 1993952 w 3222117"/>
              <a:gd name="connsiteY11" fmla="*/ 1733999 h 2031308"/>
              <a:gd name="connsiteX12" fmla="*/ 2424258 w 3222117"/>
              <a:gd name="connsiteY12" fmla="*/ 1742963 h 2031308"/>
              <a:gd name="connsiteX13" fmla="*/ 2406328 w 3222117"/>
              <a:gd name="connsiteY13" fmla="*/ 1814681 h 2031308"/>
              <a:gd name="connsiteX14" fmla="*/ 2809740 w 3222117"/>
              <a:gd name="connsiteY14" fmla="*/ 1814681 h 2031308"/>
              <a:gd name="connsiteX15" fmla="*/ 2809740 w 3222117"/>
              <a:gd name="connsiteY15" fmla="*/ 1886399 h 2031308"/>
              <a:gd name="connsiteX16" fmla="*/ 3222117 w 3222117"/>
              <a:gd name="connsiteY16" fmla="*/ 1886399 h 2031308"/>
              <a:gd name="connsiteX17" fmla="*/ 3222117 w 3222117"/>
              <a:gd name="connsiteY17" fmla="*/ 1993975 h 2031308"/>
              <a:gd name="connsiteX18" fmla="*/ 5993 w 3222117"/>
              <a:gd name="connsiteY18" fmla="*/ 2031308 h 2031308"/>
              <a:gd name="connsiteX0" fmla="*/ 5993 w 3222117"/>
              <a:gd name="connsiteY0" fmla="*/ 2031308 h 2031308"/>
              <a:gd name="connsiteX1" fmla="*/ 0 w 3222117"/>
              <a:gd name="connsiteY1" fmla="*/ 15385 h 2031308"/>
              <a:gd name="connsiteX2" fmla="*/ 369996 w 3222117"/>
              <a:gd name="connsiteY2" fmla="*/ 0 h 2031308"/>
              <a:gd name="connsiteX3" fmla="*/ 378960 w 3222117"/>
              <a:gd name="connsiteY3" fmla="*/ 691628 h 2031308"/>
              <a:gd name="connsiteX4" fmla="*/ 774752 w 3222117"/>
              <a:gd name="connsiteY4" fmla="*/ 685128 h 2031308"/>
              <a:gd name="connsiteX5" fmla="*/ 783717 w 3222117"/>
              <a:gd name="connsiteY5" fmla="*/ 1142328 h 2031308"/>
              <a:gd name="connsiteX6" fmla="*/ 1187128 w 3222117"/>
              <a:gd name="connsiteY6" fmla="*/ 1151293 h 2031308"/>
              <a:gd name="connsiteX7" fmla="*/ 1187128 w 3222117"/>
              <a:gd name="connsiteY7" fmla="*/ 1438163 h 2031308"/>
              <a:gd name="connsiteX8" fmla="*/ 1590540 w 3222117"/>
              <a:gd name="connsiteY8" fmla="*/ 1447128 h 2031308"/>
              <a:gd name="connsiteX9" fmla="*/ 1598160 w 3222117"/>
              <a:gd name="connsiteY9" fmla="*/ 1608717 h 2031308"/>
              <a:gd name="connsiteX10" fmla="*/ 2002917 w 3222117"/>
              <a:gd name="connsiteY10" fmla="*/ 1617458 h 2031308"/>
              <a:gd name="connsiteX11" fmla="*/ 1993952 w 3222117"/>
              <a:gd name="connsiteY11" fmla="*/ 1733999 h 2031308"/>
              <a:gd name="connsiteX12" fmla="*/ 2424258 w 3222117"/>
              <a:gd name="connsiteY12" fmla="*/ 1742963 h 2031308"/>
              <a:gd name="connsiteX13" fmla="*/ 2406328 w 3222117"/>
              <a:gd name="connsiteY13" fmla="*/ 1814681 h 2031308"/>
              <a:gd name="connsiteX14" fmla="*/ 2809740 w 3222117"/>
              <a:gd name="connsiteY14" fmla="*/ 1814681 h 2031308"/>
              <a:gd name="connsiteX15" fmla="*/ 2809740 w 3222117"/>
              <a:gd name="connsiteY15" fmla="*/ 1886399 h 2031308"/>
              <a:gd name="connsiteX16" fmla="*/ 3222117 w 3222117"/>
              <a:gd name="connsiteY16" fmla="*/ 1886399 h 2031308"/>
              <a:gd name="connsiteX17" fmla="*/ 3222117 w 3222117"/>
              <a:gd name="connsiteY17" fmla="*/ 1993975 h 2031308"/>
              <a:gd name="connsiteX18" fmla="*/ 5993 w 3222117"/>
              <a:gd name="connsiteY18" fmla="*/ 2031308 h 2031308"/>
              <a:gd name="connsiteX0" fmla="*/ 791634 w 3222117"/>
              <a:gd name="connsiteY0" fmla="*/ 1973435 h 1993975"/>
              <a:gd name="connsiteX1" fmla="*/ 0 w 3222117"/>
              <a:gd name="connsiteY1" fmla="*/ 15385 h 1993975"/>
              <a:gd name="connsiteX2" fmla="*/ 369996 w 3222117"/>
              <a:gd name="connsiteY2" fmla="*/ 0 h 1993975"/>
              <a:gd name="connsiteX3" fmla="*/ 378960 w 3222117"/>
              <a:gd name="connsiteY3" fmla="*/ 691628 h 1993975"/>
              <a:gd name="connsiteX4" fmla="*/ 774752 w 3222117"/>
              <a:gd name="connsiteY4" fmla="*/ 685128 h 1993975"/>
              <a:gd name="connsiteX5" fmla="*/ 783717 w 3222117"/>
              <a:gd name="connsiteY5" fmla="*/ 1142328 h 1993975"/>
              <a:gd name="connsiteX6" fmla="*/ 1187128 w 3222117"/>
              <a:gd name="connsiteY6" fmla="*/ 1151293 h 1993975"/>
              <a:gd name="connsiteX7" fmla="*/ 1187128 w 3222117"/>
              <a:gd name="connsiteY7" fmla="*/ 1438163 h 1993975"/>
              <a:gd name="connsiteX8" fmla="*/ 1590540 w 3222117"/>
              <a:gd name="connsiteY8" fmla="*/ 1447128 h 1993975"/>
              <a:gd name="connsiteX9" fmla="*/ 1598160 w 3222117"/>
              <a:gd name="connsiteY9" fmla="*/ 1608717 h 1993975"/>
              <a:gd name="connsiteX10" fmla="*/ 2002917 w 3222117"/>
              <a:gd name="connsiteY10" fmla="*/ 1617458 h 1993975"/>
              <a:gd name="connsiteX11" fmla="*/ 1993952 w 3222117"/>
              <a:gd name="connsiteY11" fmla="*/ 1733999 h 1993975"/>
              <a:gd name="connsiteX12" fmla="*/ 2424258 w 3222117"/>
              <a:gd name="connsiteY12" fmla="*/ 1742963 h 1993975"/>
              <a:gd name="connsiteX13" fmla="*/ 2406328 w 3222117"/>
              <a:gd name="connsiteY13" fmla="*/ 1814681 h 1993975"/>
              <a:gd name="connsiteX14" fmla="*/ 2809740 w 3222117"/>
              <a:gd name="connsiteY14" fmla="*/ 1814681 h 1993975"/>
              <a:gd name="connsiteX15" fmla="*/ 2809740 w 3222117"/>
              <a:gd name="connsiteY15" fmla="*/ 1886399 h 1993975"/>
              <a:gd name="connsiteX16" fmla="*/ 3222117 w 3222117"/>
              <a:gd name="connsiteY16" fmla="*/ 1886399 h 1993975"/>
              <a:gd name="connsiteX17" fmla="*/ 3222117 w 3222117"/>
              <a:gd name="connsiteY17" fmla="*/ 1993975 h 1993975"/>
              <a:gd name="connsiteX18" fmla="*/ 791634 w 3222117"/>
              <a:gd name="connsiteY18" fmla="*/ 1973435 h 1993975"/>
              <a:gd name="connsiteX0" fmla="*/ 421638 w 2852121"/>
              <a:gd name="connsiteY0" fmla="*/ 1973435 h 1993975"/>
              <a:gd name="connsiteX1" fmla="*/ 0 w 2852121"/>
              <a:gd name="connsiteY1" fmla="*/ 0 h 1993975"/>
              <a:gd name="connsiteX2" fmla="*/ 8964 w 2852121"/>
              <a:gd name="connsiteY2" fmla="*/ 691628 h 1993975"/>
              <a:gd name="connsiteX3" fmla="*/ 404756 w 2852121"/>
              <a:gd name="connsiteY3" fmla="*/ 685128 h 1993975"/>
              <a:gd name="connsiteX4" fmla="*/ 413721 w 2852121"/>
              <a:gd name="connsiteY4" fmla="*/ 1142328 h 1993975"/>
              <a:gd name="connsiteX5" fmla="*/ 817132 w 2852121"/>
              <a:gd name="connsiteY5" fmla="*/ 1151293 h 1993975"/>
              <a:gd name="connsiteX6" fmla="*/ 817132 w 2852121"/>
              <a:gd name="connsiteY6" fmla="*/ 1438163 h 1993975"/>
              <a:gd name="connsiteX7" fmla="*/ 1220544 w 2852121"/>
              <a:gd name="connsiteY7" fmla="*/ 1447128 h 1993975"/>
              <a:gd name="connsiteX8" fmla="*/ 1228164 w 2852121"/>
              <a:gd name="connsiteY8" fmla="*/ 1608717 h 1993975"/>
              <a:gd name="connsiteX9" fmla="*/ 1632921 w 2852121"/>
              <a:gd name="connsiteY9" fmla="*/ 1617458 h 1993975"/>
              <a:gd name="connsiteX10" fmla="*/ 1623956 w 2852121"/>
              <a:gd name="connsiteY10" fmla="*/ 1733999 h 1993975"/>
              <a:gd name="connsiteX11" fmla="*/ 2054262 w 2852121"/>
              <a:gd name="connsiteY11" fmla="*/ 1742963 h 1993975"/>
              <a:gd name="connsiteX12" fmla="*/ 2036332 w 2852121"/>
              <a:gd name="connsiteY12" fmla="*/ 1814681 h 1993975"/>
              <a:gd name="connsiteX13" fmla="*/ 2439744 w 2852121"/>
              <a:gd name="connsiteY13" fmla="*/ 1814681 h 1993975"/>
              <a:gd name="connsiteX14" fmla="*/ 2439744 w 2852121"/>
              <a:gd name="connsiteY14" fmla="*/ 1886399 h 1993975"/>
              <a:gd name="connsiteX15" fmla="*/ 2852121 w 2852121"/>
              <a:gd name="connsiteY15" fmla="*/ 1886399 h 1993975"/>
              <a:gd name="connsiteX16" fmla="*/ 2852121 w 2852121"/>
              <a:gd name="connsiteY16" fmla="*/ 1993975 h 1993975"/>
              <a:gd name="connsiteX17" fmla="*/ 421638 w 2852121"/>
              <a:gd name="connsiteY17" fmla="*/ 1973435 h 1993975"/>
              <a:gd name="connsiteX0" fmla="*/ 414167 w 2844650"/>
              <a:gd name="connsiteY0" fmla="*/ 1288307 h 1308847"/>
              <a:gd name="connsiteX1" fmla="*/ 1493 w 2844650"/>
              <a:gd name="connsiteY1" fmla="*/ 6500 h 1308847"/>
              <a:gd name="connsiteX2" fmla="*/ 397285 w 2844650"/>
              <a:gd name="connsiteY2" fmla="*/ 0 h 1308847"/>
              <a:gd name="connsiteX3" fmla="*/ 406250 w 2844650"/>
              <a:gd name="connsiteY3" fmla="*/ 457200 h 1308847"/>
              <a:gd name="connsiteX4" fmla="*/ 809661 w 2844650"/>
              <a:gd name="connsiteY4" fmla="*/ 466165 h 1308847"/>
              <a:gd name="connsiteX5" fmla="*/ 809661 w 2844650"/>
              <a:gd name="connsiteY5" fmla="*/ 753035 h 1308847"/>
              <a:gd name="connsiteX6" fmla="*/ 1213073 w 2844650"/>
              <a:gd name="connsiteY6" fmla="*/ 762000 h 1308847"/>
              <a:gd name="connsiteX7" fmla="*/ 1220693 w 2844650"/>
              <a:gd name="connsiteY7" fmla="*/ 923589 h 1308847"/>
              <a:gd name="connsiteX8" fmla="*/ 1625450 w 2844650"/>
              <a:gd name="connsiteY8" fmla="*/ 932330 h 1308847"/>
              <a:gd name="connsiteX9" fmla="*/ 1616485 w 2844650"/>
              <a:gd name="connsiteY9" fmla="*/ 1048871 h 1308847"/>
              <a:gd name="connsiteX10" fmla="*/ 2046791 w 2844650"/>
              <a:gd name="connsiteY10" fmla="*/ 1057835 h 1308847"/>
              <a:gd name="connsiteX11" fmla="*/ 2028861 w 2844650"/>
              <a:gd name="connsiteY11" fmla="*/ 1129553 h 1308847"/>
              <a:gd name="connsiteX12" fmla="*/ 2432273 w 2844650"/>
              <a:gd name="connsiteY12" fmla="*/ 1129553 h 1308847"/>
              <a:gd name="connsiteX13" fmla="*/ 2432273 w 2844650"/>
              <a:gd name="connsiteY13" fmla="*/ 1201271 h 1308847"/>
              <a:gd name="connsiteX14" fmla="*/ 2844650 w 2844650"/>
              <a:gd name="connsiteY14" fmla="*/ 1201271 h 1308847"/>
              <a:gd name="connsiteX15" fmla="*/ 2844650 w 2844650"/>
              <a:gd name="connsiteY15" fmla="*/ 1308847 h 1308847"/>
              <a:gd name="connsiteX16" fmla="*/ 414167 w 2844650"/>
              <a:gd name="connsiteY16" fmla="*/ 1288307 h 1308847"/>
              <a:gd name="connsiteX0" fmla="*/ 185464 w 2615947"/>
              <a:gd name="connsiteY0" fmla="*/ 1288307 h 1308847"/>
              <a:gd name="connsiteX1" fmla="*/ 168582 w 2615947"/>
              <a:gd name="connsiteY1" fmla="*/ 0 h 1308847"/>
              <a:gd name="connsiteX2" fmla="*/ 177547 w 2615947"/>
              <a:gd name="connsiteY2" fmla="*/ 457200 h 1308847"/>
              <a:gd name="connsiteX3" fmla="*/ 580958 w 2615947"/>
              <a:gd name="connsiteY3" fmla="*/ 466165 h 1308847"/>
              <a:gd name="connsiteX4" fmla="*/ 580958 w 2615947"/>
              <a:gd name="connsiteY4" fmla="*/ 753035 h 1308847"/>
              <a:gd name="connsiteX5" fmla="*/ 984370 w 2615947"/>
              <a:gd name="connsiteY5" fmla="*/ 762000 h 1308847"/>
              <a:gd name="connsiteX6" fmla="*/ 991990 w 2615947"/>
              <a:gd name="connsiteY6" fmla="*/ 923589 h 1308847"/>
              <a:gd name="connsiteX7" fmla="*/ 1396747 w 2615947"/>
              <a:gd name="connsiteY7" fmla="*/ 932330 h 1308847"/>
              <a:gd name="connsiteX8" fmla="*/ 1387782 w 2615947"/>
              <a:gd name="connsiteY8" fmla="*/ 1048871 h 1308847"/>
              <a:gd name="connsiteX9" fmla="*/ 1818088 w 2615947"/>
              <a:gd name="connsiteY9" fmla="*/ 1057835 h 1308847"/>
              <a:gd name="connsiteX10" fmla="*/ 1800158 w 2615947"/>
              <a:gd name="connsiteY10" fmla="*/ 1129553 h 1308847"/>
              <a:gd name="connsiteX11" fmla="*/ 2203570 w 2615947"/>
              <a:gd name="connsiteY11" fmla="*/ 1129553 h 1308847"/>
              <a:gd name="connsiteX12" fmla="*/ 2203570 w 2615947"/>
              <a:gd name="connsiteY12" fmla="*/ 1201271 h 1308847"/>
              <a:gd name="connsiteX13" fmla="*/ 2615947 w 2615947"/>
              <a:gd name="connsiteY13" fmla="*/ 1201271 h 1308847"/>
              <a:gd name="connsiteX14" fmla="*/ 2615947 w 2615947"/>
              <a:gd name="connsiteY14" fmla="*/ 1308847 h 1308847"/>
              <a:gd name="connsiteX15" fmla="*/ 185464 w 2615947"/>
              <a:gd name="connsiteY15" fmla="*/ 1288307 h 1308847"/>
              <a:gd name="connsiteX0" fmla="*/ 198563 w 2629046"/>
              <a:gd name="connsiteY0" fmla="*/ 831107 h 851647"/>
              <a:gd name="connsiteX1" fmla="*/ 190646 w 2629046"/>
              <a:gd name="connsiteY1" fmla="*/ 0 h 851647"/>
              <a:gd name="connsiteX2" fmla="*/ 594057 w 2629046"/>
              <a:gd name="connsiteY2" fmla="*/ 8965 h 851647"/>
              <a:gd name="connsiteX3" fmla="*/ 594057 w 2629046"/>
              <a:gd name="connsiteY3" fmla="*/ 295835 h 851647"/>
              <a:gd name="connsiteX4" fmla="*/ 997469 w 2629046"/>
              <a:gd name="connsiteY4" fmla="*/ 304800 h 851647"/>
              <a:gd name="connsiteX5" fmla="*/ 1005089 w 2629046"/>
              <a:gd name="connsiteY5" fmla="*/ 466389 h 851647"/>
              <a:gd name="connsiteX6" fmla="*/ 1409846 w 2629046"/>
              <a:gd name="connsiteY6" fmla="*/ 475130 h 851647"/>
              <a:gd name="connsiteX7" fmla="*/ 1400881 w 2629046"/>
              <a:gd name="connsiteY7" fmla="*/ 591671 h 851647"/>
              <a:gd name="connsiteX8" fmla="*/ 1831187 w 2629046"/>
              <a:gd name="connsiteY8" fmla="*/ 600635 h 851647"/>
              <a:gd name="connsiteX9" fmla="*/ 1813257 w 2629046"/>
              <a:gd name="connsiteY9" fmla="*/ 672353 h 851647"/>
              <a:gd name="connsiteX10" fmla="*/ 2216669 w 2629046"/>
              <a:gd name="connsiteY10" fmla="*/ 672353 h 851647"/>
              <a:gd name="connsiteX11" fmla="*/ 2216669 w 2629046"/>
              <a:gd name="connsiteY11" fmla="*/ 744071 h 851647"/>
              <a:gd name="connsiteX12" fmla="*/ 2629046 w 2629046"/>
              <a:gd name="connsiteY12" fmla="*/ 744071 h 851647"/>
              <a:gd name="connsiteX13" fmla="*/ 2629046 w 2629046"/>
              <a:gd name="connsiteY13" fmla="*/ 851647 h 851647"/>
              <a:gd name="connsiteX14" fmla="*/ 198563 w 2629046"/>
              <a:gd name="connsiteY14" fmla="*/ 831107 h 851647"/>
              <a:gd name="connsiteX0" fmla="*/ 35698 w 2466181"/>
              <a:gd name="connsiteY0" fmla="*/ 831107 h 851647"/>
              <a:gd name="connsiteX1" fmla="*/ 27781 w 2466181"/>
              <a:gd name="connsiteY1" fmla="*/ 0 h 851647"/>
              <a:gd name="connsiteX2" fmla="*/ 431192 w 2466181"/>
              <a:gd name="connsiteY2" fmla="*/ 8965 h 851647"/>
              <a:gd name="connsiteX3" fmla="*/ 431192 w 2466181"/>
              <a:gd name="connsiteY3" fmla="*/ 295835 h 851647"/>
              <a:gd name="connsiteX4" fmla="*/ 834604 w 2466181"/>
              <a:gd name="connsiteY4" fmla="*/ 304800 h 851647"/>
              <a:gd name="connsiteX5" fmla="*/ 842224 w 2466181"/>
              <a:gd name="connsiteY5" fmla="*/ 466389 h 851647"/>
              <a:gd name="connsiteX6" fmla="*/ 1246981 w 2466181"/>
              <a:gd name="connsiteY6" fmla="*/ 475130 h 851647"/>
              <a:gd name="connsiteX7" fmla="*/ 1238016 w 2466181"/>
              <a:gd name="connsiteY7" fmla="*/ 591671 h 851647"/>
              <a:gd name="connsiteX8" fmla="*/ 1668322 w 2466181"/>
              <a:gd name="connsiteY8" fmla="*/ 600635 h 851647"/>
              <a:gd name="connsiteX9" fmla="*/ 1650392 w 2466181"/>
              <a:gd name="connsiteY9" fmla="*/ 672353 h 851647"/>
              <a:gd name="connsiteX10" fmla="*/ 2053804 w 2466181"/>
              <a:gd name="connsiteY10" fmla="*/ 672353 h 851647"/>
              <a:gd name="connsiteX11" fmla="*/ 2053804 w 2466181"/>
              <a:gd name="connsiteY11" fmla="*/ 744071 h 851647"/>
              <a:gd name="connsiteX12" fmla="*/ 2466181 w 2466181"/>
              <a:gd name="connsiteY12" fmla="*/ 744071 h 851647"/>
              <a:gd name="connsiteX13" fmla="*/ 2466181 w 2466181"/>
              <a:gd name="connsiteY13" fmla="*/ 851647 h 851647"/>
              <a:gd name="connsiteX14" fmla="*/ 35698 w 2466181"/>
              <a:gd name="connsiteY14" fmla="*/ 831107 h 851647"/>
              <a:gd name="connsiteX0" fmla="*/ 27116 w 2457599"/>
              <a:gd name="connsiteY0" fmla="*/ 831107 h 851647"/>
              <a:gd name="connsiteX1" fmla="*/ 30752 w 2457599"/>
              <a:gd name="connsiteY1" fmla="*/ 0 h 851647"/>
              <a:gd name="connsiteX2" fmla="*/ 422610 w 2457599"/>
              <a:gd name="connsiteY2" fmla="*/ 8965 h 851647"/>
              <a:gd name="connsiteX3" fmla="*/ 422610 w 2457599"/>
              <a:gd name="connsiteY3" fmla="*/ 295835 h 851647"/>
              <a:gd name="connsiteX4" fmla="*/ 826022 w 2457599"/>
              <a:gd name="connsiteY4" fmla="*/ 304800 h 851647"/>
              <a:gd name="connsiteX5" fmla="*/ 833642 w 2457599"/>
              <a:gd name="connsiteY5" fmla="*/ 466389 h 851647"/>
              <a:gd name="connsiteX6" fmla="*/ 1238399 w 2457599"/>
              <a:gd name="connsiteY6" fmla="*/ 475130 h 851647"/>
              <a:gd name="connsiteX7" fmla="*/ 1229434 w 2457599"/>
              <a:gd name="connsiteY7" fmla="*/ 591671 h 851647"/>
              <a:gd name="connsiteX8" fmla="*/ 1659740 w 2457599"/>
              <a:gd name="connsiteY8" fmla="*/ 600635 h 851647"/>
              <a:gd name="connsiteX9" fmla="*/ 1641810 w 2457599"/>
              <a:gd name="connsiteY9" fmla="*/ 672353 h 851647"/>
              <a:gd name="connsiteX10" fmla="*/ 2045222 w 2457599"/>
              <a:gd name="connsiteY10" fmla="*/ 672353 h 851647"/>
              <a:gd name="connsiteX11" fmla="*/ 2045222 w 2457599"/>
              <a:gd name="connsiteY11" fmla="*/ 744071 h 851647"/>
              <a:gd name="connsiteX12" fmla="*/ 2457599 w 2457599"/>
              <a:gd name="connsiteY12" fmla="*/ 744071 h 851647"/>
              <a:gd name="connsiteX13" fmla="*/ 2457599 w 2457599"/>
              <a:gd name="connsiteY13" fmla="*/ 851647 h 851647"/>
              <a:gd name="connsiteX14" fmla="*/ 27116 w 2457599"/>
              <a:gd name="connsiteY14" fmla="*/ 831107 h 851647"/>
              <a:gd name="connsiteX0" fmla="*/ 142 w 2430625"/>
              <a:gd name="connsiteY0" fmla="*/ 831107 h 851647"/>
              <a:gd name="connsiteX1" fmla="*/ 3778 w 2430625"/>
              <a:gd name="connsiteY1" fmla="*/ 0 h 851647"/>
              <a:gd name="connsiteX2" fmla="*/ 395636 w 2430625"/>
              <a:gd name="connsiteY2" fmla="*/ 8965 h 851647"/>
              <a:gd name="connsiteX3" fmla="*/ 395636 w 2430625"/>
              <a:gd name="connsiteY3" fmla="*/ 295835 h 851647"/>
              <a:gd name="connsiteX4" fmla="*/ 799048 w 2430625"/>
              <a:gd name="connsiteY4" fmla="*/ 304800 h 851647"/>
              <a:gd name="connsiteX5" fmla="*/ 806668 w 2430625"/>
              <a:gd name="connsiteY5" fmla="*/ 466389 h 851647"/>
              <a:gd name="connsiteX6" fmla="*/ 1211425 w 2430625"/>
              <a:gd name="connsiteY6" fmla="*/ 475130 h 851647"/>
              <a:gd name="connsiteX7" fmla="*/ 1202460 w 2430625"/>
              <a:gd name="connsiteY7" fmla="*/ 591671 h 851647"/>
              <a:gd name="connsiteX8" fmla="*/ 1632766 w 2430625"/>
              <a:gd name="connsiteY8" fmla="*/ 600635 h 851647"/>
              <a:gd name="connsiteX9" fmla="*/ 1614836 w 2430625"/>
              <a:gd name="connsiteY9" fmla="*/ 672353 h 851647"/>
              <a:gd name="connsiteX10" fmla="*/ 2018248 w 2430625"/>
              <a:gd name="connsiteY10" fmla="*/ 672353 h 851647"/>
              <a:gd name="connsiteX11" fmla="*/ 2018248 w 2430625"/>
              <a:gd name="connsiteY11" fmla="*/ 744071 h 851647"/>
              <a:gd name="connsiteX12" fmla="*/ 2430625 w 2430625"/>
              <a:gd name="connsiteY12" fmla="*/ 744071 h 851647"/>
              <a:gd name="connsiteX13" fmla="*/ 2430625 w 2430625"/>
              <a:gd name="connsiteY13" fmla="*/ 851647 h 851647"/>
              <a:gd name="connsiteX14" fmla="*/ 142 w 2430625"/>
              <a:gd name="connsiteY14" fmla="*/ 83110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0625" h="851647">
                <a:moveTo>
                  <a:pt x="142" y="831107"/>
                </a:moveTo>
                <a:cubicBezTo>
                  <a:pt x="-1885" y="-5315"/>
                  <a:pt x="18737" y="866230"/>
                  <a:pt x="3778" y="0"/>
                </a:cubicBezTo>
                <a:lnTo>
                  <a:pt x="395636" y="8965"/>
                </a:lnTo>
                <a:lnTo>
                  <a:pt x="395636" y="295835"/>
                </a:lnTo>
                <a:lnTo>
                  <a:pt x="799048" y="304800"/>
                </a:lnTo>
                <a:lnTo>
                  <a:pt x="806668" y="466389"/>
                </a:lnTo>
                <a:lnTo>
                  <a:pt x="1211425" y="475130"/>
                </a:lnTo>
                <a:lnTo>
                  <a:pt x="1202460" y="591671"/>
                </a:lnTo>
                <a:lnTo>
                  <a:pt x="1632766" y="600635"/>
                </a:lnTo>
                <a:lnTo>
                  <a:pt x="1614836" y="672353"/>
                </a:lnTo>
                <a:lnTo>
                  <a:pt x="2018248" y="672353"/>
                </a:lnTo>
                <a:lnTo>
                  <a:pt x="2018248" y="744071"/>
                </a:lnTo>
                <a:lnTo>
                  <a:pt x="2430625" y="744071"/>
                </a:lnTo>
                <a:lnTo>
                  <a:pt x="2430625" y="851647"/>
                </a:lnTo>
                <a:lnTo>
                  <a:pt x="142" y="831107"/>
                </a:lnTo>
                <a:close/>
              </a:path>
            </a:pathLst>
          </a:custGeom>
          <a:solidFill>
            <a:srgbClr val="1F77B4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4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69" y="3524407"/>
            <a:ext cx="5073061" cy="1440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b="5923"/>
          <a:stretch/>
        </p:blipFill>
        <p:spPr>
          <a:xfrm>
            <a:off x="623392" y="2599779"/>
            <a:ext cx="4320180" cy="345867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407368" y="1115158"/>
            <a:ext cx="581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+mj-lt"/>
              </a:rPr>
              <a:t>Second-</a:t>
            </a:r>
            <a:r>
              <a:rPr lang="it-IT" sz="2000" dirty="0" err="1" smtClean="0">
                <a:latin typeface="+mj-lt"/>
              </a:rPr>
              <a:t>degree</a:t>
            </a:r>
            <a:r>
              <a:rPr lang="it-IT" sz="2000" b="1" dirty="0" smtClean="0"/>
              <a:t> </a:t>
            </a:r>
            <a:r>
              <a:rPr lang="it-IT" sz="2000" b="1" dirty="0" err="1" smtClean="0">
                <a:solidFill>
                  <a:srgbClr val="00B050"/>
                </a:solidFill>
              </a:rPr>
              <a:t>polynomial</a:t>
            </a:r>
            <a:r>
              <a:rPr lang="it-IT" sz="2000" b="1" dirty="0" smtClean="0">
                <a:solidFill>
                  <a:srgbClr val="00B050"/>
                </a:solidFill>
              </a:rPr>
              <a:t> </a:t>
            </a:r>
            <a:r>
              <a:rPr lang="it-IT" sz="2000" b="1" dirty="0" err="1" smtClean="0">
                <a:solidFill>
                  <a:srgbClr val="00B050"/>
                </a:solidFill>
              </a:rPr>
              <a:t>function</a:t>
            </a:r>
            <a:r>
              <a:rPr lang="it-IT" sz="2000" b="1" dirty="0" smtClean="0"/>
              <a:t> </a:t>
            </a:r>
            <a:r>
              <a:rPr lang="it-IT" sz="2000" dirty="0" smtClean="0">
                <a:latin typeface="+mj-lt"/>
              </a:rPr>
              <a:t>to </a:t>
            </a:r>
            <a:r>
              <a:rPr lang="it-IT" sz="2000" dirty="0" err="1" smtClean="0">
                <a:latin typeface="+mj-lt"/>
              </a:rPr>
              <a:t>fit</a:t>
            </a:r>
            <a:r>
              <a:rPr lang="it-IT" sz="2000" dirty="0" smtClean="0">
                <a:latin typeface="+mj-lt"/>
              </a:rPr>
              <a:t> the </a:t>
            </a:r>
            <a:r>
              <a:rPr lang="it-IT" sz="2000" b="1" dirty="0" smtClean="0">
                <a:solidFill>
                  <a:srgbClr val="00B050"/>
                </a:solidFill>
              </a:rPr>
              <a:t>background</a:t>
            </a:r>
            <a:r>
              <a:rPr lang="it-IT" sz="2000" dirty="0">
                <a:solidFill>
                  <a:srgbClr val="00B050"/>
                </a:solidFill>
                <a:latin typeface="+mj-lt"/>
              </a:rPr>
              <a:t> </a:t>
            </a:r>
            <a:r>
              <a:rPr lang="it-IT" sz="2000" dirty="0" smtClean="0">
                <a:latin typeface="+mj-lt"/>
              </a:rPr>
              <a:t>on the </a:t>
            </a:r>
            <a:r>
              <a:rPr lang="it-IT" sz="2000" dirty="0" err="1" smtClean="0">
                <a:latin typeface="+mj-lt"/>
              </a:rPr>
              <a:t>sides</a:t>
            </a:r>
            <a:r>
              <a:rPr lang="it-IT" sz="2000" dirty="0" smtClean="0">
                <a:latin typeface="+mj-lt"/>
              </a:rPr>
              <a:t> of the </a:t>
            </a:r>
            <a:r>
              <a:rPr lang="it-IT" sz="2000" dirty="0" err="1" smtClean="0">
                <a:latin typeface="+mj-lt"/>
              </a:rPr>
              <a:t>peak</a:t>
            </a:r>
            <a:endParaRPr lang="it-IT" sz="20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Full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fit of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signal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involves a 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Gaussian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and a 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</a:rPr>
              <a:t>pol2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endParaRPr lang="it-IT" sz="20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Fit</a:t>
            </a:r>
            <a:r>
              <a:rPr lang="it-IT" dirty="0" smtClean="0"/>
              <a:t> procedure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arrotondato 11"/>
              <p:cNvSpPr/>
              <p:nvPr/>
            </p:nvSpPr>
            <p:spPr>
              <a:xfrm>
                <a:off x="5735960" y="4987310"/>
                <a:ext cx="4704474" cy="1071139"/>
              </a:xfrm>
              <a:prstGeom prst="roundRect">
                <a:avLst/>
              </a:prstGeom>
              <a:solidFill>
                <a:srgbClr val="9B0014">
                  <a:alpha val="50000"/>
                </a:srgbClr>
              </a:solidFill>
              <a:ln>
                <a:solidFill>
                  <a:srgbClr val="9B00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tx1"/>
                    </a:solidFill>
                    <a:latin typeface="+mj-lt"/>
                  </a:rPr>
                  <a:t>S/B	:	</a:t>
                </a:r>
                <a:r>
                  <a:rPr lang="it-IT" sz="2000" dirty="0" err="1">
                    <a:solidFill>
                      <a:schemeClr val="tx1"/>
                    </a:solidFill>
                    <a:latin typeface="+mj-lt"/>
                  </a:rPr>
                  <a:t>Signal</a:t>
                </a:r>
                <a:r>
                  <a:rPr lang="it-IT" sz="2000" dirty="0">
                    <a:solidFill>
                      <a:schemeClr val="tx1"/>
                    </a:solidFill>
                    <a:latin typeface="+mj-lt"/>
                  </a:rPr>
                  <a:t>-to-Background ratio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it-I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rad>
                      </m:den>
                    </m:f>
                  </m:oMath>
                </a14:m>
                <a:r>
                  <a:rPr lang="it-IT" sz="2000" dirty="0">
                    <a:solidFill>
                      <a:schemeClr val="tx1"/>
                    </a:solidFill>
                    <a:latin typeface="+mj-lt"/>
                  </a:rPr>
                  <a:t>	:	Statistical </a:t>
                </a:r>
                <a:r>
                  <a:rPr lang="it-IT" sz="2000" dirty="0" err="1">
                    <a:solidFill>
                      <a:schemeClr val="tx1"/>
                    </a:solidFill>
                    <a:latin typeface="+mj-lt"/>
                  </a:rPr>
                  <a:t>significance</a:t>
                </a:r>
                <a:endParaRPr lang="it-IT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ttangolo arrotondat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4987310"/>
                <a:ext cx="4704474" cy="107113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9B001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/>
          <p:cNvSpPr/>
          <p:nvPr/>
        </p:nvSpPr>
        <p:spPr>
          <a:xfrm>
            <a:off x="407368" y="1109878"/>
            <a:ext cx="581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>
                    <a:lumMod val="65000"/>
                  </a:schemeClr>
                </a:solidFill>
              </a:rPr>
              <a:t>Second-</a:t>
            </a:r>
            <a:r>
              <a:rPr lang="it-IT" sz="2000" dirty="0" err="1">
                <a:solidFill>
                  <a:schemeClr val="bg1">
                    <a:lumMod val="6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65000"/>
                  </a:schemeClr>
                </a:solidFill>
              </a:rPr>
              <a:t>polynomial</a:t>
            </a:r>
            <a:r>
              <a:rPr lang="it-IT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65000"/>
                  </a:schemeClr>
                </a:solidFill>
              </a:rPr>
              <a:t>function</a:t>
            </a:r>
            <a:r>
              <a:rPr lang="it-IT" sz="2000" b="1" dirty="0">
                <a:solidFill>
                  <a:schemeClr val="bg1">
                    <a:lumMod val="65000"/>
                  </a:schemeClr>
                </a:solidFill>
              </a:rPr>
              <a:t> to </a:t>
            </a:r>
            <a:r>
              <a:rPr lang="it-IT" sz="2000" b="1" dirty="0" err="1">
                <a:solidFill>
                  <a:schemeClr val="bg1">
                    <a:lumMod val="65000"/>
                  </a:schemeClr>
                </a:solidFill>
              </a:rPr>
              <a:t>fit</a:t>
            </a:r>
            <a:r>
              <a:rPr lang="it-IT" sz="2000" b="1" dirty="0">
                <a:solidFill>
                  <a:schemeClr val="bg1">
                    <a:lumMod val="65000"/>
                  </a:schemeClr>
                </a:solidFill>
              </a:rPr>
              <a:t> the background </a:t>
            </a:r>
            <a:r>
              <a:rPr lang="it-IT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 the </a:t>
            </a:r>
            <a:r>
              <a:rPr lang="it-IT" sz="2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sides</a:t>
            </a:r>
            <a:r>
              <a:rPr lang="it-IT" sz="20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of the </a:t>
            </a:r>
            <a:r>
              <a:rPr lang="it-IT" sz="20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peak</a:t>
            </a:r>
            <a:endParaRPr lang="it-IT" sz="20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Full </a:t>
            </a:r>
            <a:r>
              <a:rPr lang="en-US" sz="2000" dirty="0">
                <a:latin typeface="+mj-lt"/>
              </a:rPr>
              <a:t>fit of </a:t>
            </a:r>
            <a:r>
              <a:rPr lang="en-US" sz="2000" b="1" dirty="0">
                <a:solidFill>
                  <a:srgbClr val="0070C0"/>
                </a:solidFill>
              </a:rPr>
              <a:t>signal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and </a:t>
            </a:r>
            <a:r>
              <a:rPr lang="en-US" sz="2000" b="1" dirty="0">
                <a:solidFill>
                  <a:srgbClr val="00B050"/>
                </a:solidFill>
              </a:rPr>
              <a:t>background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involves a </a:t>
            </a:r>
            <a:r>
              <a:rPr lang="en-US" sz="2000" b="1" dirty="0" smtClean="0">
                <a:solidFill>
                  <a:srgbClr val="0070C0"/>
                </a:solidFill>
              </a:rPr>
              <a:t>Gaussian</a:t>
            </a:r>
            <a:r>
              <a:rPr lang="en-US" sz="2000" b="1" dirty="0" smtClean="0"/>
              <a:t> </a:t>
            </a:r>
            <a:r>
              <a:rPr lang="en-US" sz="2000" dirty="0" smtClean="0">
                <a:latin typeface="+mj-lt"/>
              </a:rPr>
              <a:t>and a </a:t>
            </a:r>
            <a:r>
              <a:rPr lang="en-US" sz="2000" b="1" dirty="0" smtClean="0">
                <a:solidFill>
                  <a:srgbClr val="00B050"/>
                </a:solidFill>
              </a:rPr>
              <a:t>pol2 </a:t>
            </a:r>
            <a:endParaRPr lang="it-IT" sz="2000" dirty="0">
              <a:latin typeface="+mj-l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27" y="997715"/>
            <a:ext cx="284072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1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Optimization</a:t>
            </a:r>
            <a:r>
              <a:rPr lang="it-IT" dirty="0" smtClean="0"/>
              <a:t> of S/B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2" y="1019263"/>
            <a:ext cx="7567706" cy="4739691"/>
          </a:xfrm>
          <a:prstGeom prst="rect">
            <a:avLst/>
          </a:prstGeom>
        </p:spPr>
      </p:pic>
      <p:sp>
        <p:nvSpPr>
          <p:cNvPr id="13" name="Rettangolo arrotondato 12"/>
          <p:cNvSpPr/>
          <p:nvPr/>
        </p:nvSpPr>
        <p:spPr>
          <a:xfrm>
            <a:off x="7916338" y="4561837"/>
            <a:ext cx="3780000" cy="1080000"/>
          </a:xfrm>
          <a:prstGeom prst="roundRect">
            <a:avLst/>
          </a:prstGeom>
          <a:solidFill>
            <a:srgbClr val="9B0014">
              <a:alpha val="50000"/>
            </a:srgbClr>
          </a:solidFill>
          <a:ln w="28575">
            <a:solidFill>
              <a:srgbClr val="9B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analysis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is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not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i="1" dirty="0" err="1" smtClean="0">
                <a:solidFill>
                  <a:schemeClr val="tx1"/>
                </a:solidFill>
                <a:latin typeface="+mj-lt"/>
              </a:rPr>
              <a:t>blind</a:t>
            </a:r>
            <a:endParaRPr lang="it-IT" sz="2000" i="1" dirty="0" smtClean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optimization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is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2000" i="1" dirty="0" err="1" smtClean="0">
                <a:solidFill>
                  <a:schemeClr val="tx1"/>
                </a:solidFill>
                <a:latin typeface="+mj-lt"/>
              </a:rPr>
              <a:t>local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7881626" y="3364720"/>
            <a:ext cx="3780000" cy="1080000"/>
          </a:xfrm>
          <a:prstGeom prst="roundRect">
            <a:avLst/>
          </a:prstGeom>
          <a:solidFill>
            <a:srgbClr val="068834">
              <a:alpha val="50000"/>
            </a:srgbClr>
          </a:solidFill>
          <a:ln w="19050">
            <a:solidFill>
              <a:srgbClr val="068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Improvement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of S/B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Good</a:t>
            </a:r>
            <a:r>
              <a:rPr lang="it-IT" sz="2000" dirty="0" smtClean="0">
                <a:solidFill>
                  <a:schemeClr val="tx1"/>
                </a:solidFill>
                <a:latin typeface="+mj-lt"/>
              </a:rPr>
              <a:t> Statistical </a:t>
            </a:r>
            <a:r>
              <a:rPr lang="it-IT" sz="2000" dirty="0" err="1" smtClean="0">
                <a:solidFill>
                  <a:schemeClr val="tx1"/>
                </a:solidFill>
                <a:latin typeface="+mj-lt"/>
              </a:rPr>
              <a:t>Significance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7881626" y="1066385"/>
            <a:ext cx="3826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One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variable</a:t>
            </a:r>
            <a:r>
              <a:rPr lang="it-IT" sz="2000" dirty="0" smtClean="0">
                <a:latin typeface="+mj-lt"/>
              </a:rPr>
              <a:t> by </a:t>
            </a:r>
            <a:r>
              <a:rPr lang="it-IT" sz="2000" dirty="0" err="1" smtClean="0">
                <a:latin typeface="+mj-lt"/>
              </a:rPr>
              <a:t>one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scanned</a:t>
            </a:r>
            <a:r>
              <a:rPr lang="it-IT" sz="2000" dirty="0" smtClean="0">
                <a:latin typeface="+mj-lt"/>
              </a:rPr>
              <a:t> in 10 </a:t>
            </a:r>
            <a:r>
              <a:rPr lang="it-IT" sz="2000" dirty="0" err="1" smtClean="0">
                <a:latin typeface="+mj-lt"/>
              </a:rPr>
              <a:t>possible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thresholds</a:t>
            </a:r>
            <a:endParaRPr lang="it-IT" sz="20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Aim</a:t>
            </a:r>
            <a:r>
              <a:rPr lang="it-IT" sz="2000" dirty="0" smtClean="0">
                <a:latin typeface="+mj-lt"/>
              </a:rPr>
              <a:t>: </a:t>
            </a:r>
            <a:r>
              <a:rPr lang="it-IT" sz="2000" dirty="0" err="1" smtClean="0">
                <a:latin typeface="+mj-lt"/>
              </a:rPr>
              <a:t>maximizing</a:t>
            </a:r>
            <a:r>
              <a:rPr lang="it-IT" sz="2000" dirty="0" smtClean="0">
                <a:latin typeface="+mj-lt"/>
              </a:rPr>
              <a:t> S/B </a:t>
            </a:r>
            <a:r>
              <a:rPr lang="it-IT" sz="2000" dirty="0" err="1" smtClean="0">
                <a:latin typeface="+mj-lt"/>
              </a:rPr>
              <a:t>without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reducing</a:t>
            </a:r>
            <a:r>
              <a:rPr lang="it-IT" sz="2000" dirty="0" smtClean="0">
                <a:latin typeface="+mj-lt"/>
              </a:rPr>
              <a:t> the </a:t>
            </a:r>
            <a:r>
              <a:rPr lang="it-IT" sz="2000" dirty="0" err="1" smtClean="0">
                <a:latin typeface="+mj-lt"/>
              </a:rPr>
              <a:t>significance</a:t>
            </a:r>
            <a:endParaRPr lang="it-IT" sz="20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 smtClean="0">
                <a:latin typeface="+mj-lt"/>
              </a:rPr>
              <a:t>After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finding</a:t>
            </a:r>
            <a:r>
              <a:rPr lang="it-IT" sz="2000" dirty="0" smtClean="0">
                <a:latin typeface="+mj-lt"/>
              </a:rPr>
              <a:t> an </a:t>
            </a:r>
            <a:r>
              <a:rPr lang="it-IT" sz="2000" dirty="0" err="1" smtClean="0">
                <a:latin typeface="+mj-lt"/>
              </a:rPr>
              <a:t>optimal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cut</a:t>
            </a:r>
            <a:r>
              <a:rPr lang="it-IT" sz="2000" dirty="0" smtClean="0">
                <a:latin typeface="+mj-lt"/>
              </a:rPr>
              <a:t>, the </a:t>
            </a:r>
            <a:r>
              <a:rPr lang="it-IT" sz="2000" dirty="0" err="1" smtClean="0">
                <a:latin typeface="+mj-lt"/>
              </a:rPr>
              <a:t>next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variable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scanned</a:t>
            </a:r>
            <a:endParaRPr lang="it-IT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59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628800"/>
            <a:ext cx="5328592" cy="378184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4"/>
          <a:srcRect l="1" r="50000"/>
          <a:stretch/>
        </p:blipFill>
        <p:spPr>
          <a:xfrm>
            <a:off x="6600057" y="1628800"/>
            <a:ext cx="2664295" cy="3781843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866A-BF4D-4EA4-8735-57B368FD3849}" type="datetime1">
              <a:rPr lang="it-IT" smtClean="0"/>
              <a:pPr/>
              <a:t>06/11/2022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Giovanni Celotto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ML </a:t>
            </a:r>
            <a:r>
              <a:rPr lang="it-IT" dirty="0" err="1" smtClean="0"/>
              <a:t>techniques</a:t>
            </a:r>
            <a:r>
              <a:rPr lang="it-IT" dirty="0" smtClean="0"/>
              <a:t> on </a:t>
            </a:r>
            <a:r>
              <a:rPr lang="it-IT" dirty="0" err="1" smtClean="0"/>
              <a:t>Signal</a:t>
            </a:r>
            <a:r>
              <a:rPr lang="it-IT" dirty="0" smtClean="0"/>
              <a:t>-Background </a:t>
            </a:r>
            <a:r>
              <a:rPr lang="it-IT" dirty="0" err="1" smtClean="0"/>
              <a:t>discrimination</a:t>
            </a:r>
            <a:endParaRPr lang="it-IT" dirty="0"/>
          </a:p>
        </p:txBody>
      </p:sp>
      <p:cxnSp>
        <p:nvCxnSpPr>
          <p:cNvPr id="12" name="Connettore 1 11"/>
          <p:cNvCxnSpPr/>
          <p:nvPr/>
        </p:nvCxnSpPr>
        <p:spPr>
          <a:xfrm>
            <a:off x="6992507" y="1700808"/>
            <a:ext cx="0" cy="3024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407368" y="1109878"/>
            <a:ext cx="581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 err="1" smtClean="0">
                <a:latin typeface="+mj-lt"/>
              </a:rPr>
              <a:t>Why</a:t>
            </a:r>
            <a:r>
              <a:rPr lang="it-IT" sz="2000" dirty="0" smtClean="0">
                <a:latin typeface="+mj-lt"/>
              </a:rPr>
              <a:t> do </a:t>
            </a:r>
            <a:r>
              <a:rPr lang="it-IT" sz="2000" dirty="0" err="1" smtClean="0">
                <a:latin typeface="+mj-lt"/>
              </a:rPr>
              <a:t>we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need</a:t>
            </a:r>
            <a:r>
              <a:rPr lang="it-IT" sz="2000" dirty="0" smtClean="0">
                <a:latin typeface="+mj-lt"/>
              </a:rPr>
              <a:t> ML?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+mj-lt"/>
              </a:rPr>
              <a:t>The </a:t>
            </a:r>
            <a:r>
              <a:rPr lang="it-IT" sz="2000" dirty="0" err="1" smtClean="0">
                <a:latin typeface="+mj-lt"/>
              </a:rPr>
              <a:t>analysis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not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i="1" dirty="0" err="1" smtClean="0">
                <a:latin typeface="+mj-lt"/>
              </a:rPr>
              <a:t>blind</a:t>
            </a:r>
            <a:endParaRPr lang="it-IT" sz="2000" i="1" dirty="0" smtClean="0">
              <a:latin typeface="+mj-lt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+mj-lt"/>
              </a:rPr>
              <a:t>The </a:t>
            </a:r>
            <a:r>
              <a:rPr lang="it-IT" sz="2000" dirty="0" err="1" smtClean="0">
                <a:latin typeface="+mj-lt"/>
              </a:rPr>
              <a:t>optimization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dirty="0" err="1" smtClean="0">
                <a:latin typeface="+mj-lt"/>
              </a:rPr>
              <a:t>is</a:t>
            </a:r>
            <a:r>
              <a:rPr lang="it-IT" sz="2000" dirty="0" smtClean="0">
                <a:latin typeface="+mj-lt"/>
              </a:rPr>
              <a:t> </a:t>
            </a:r>
            <a:r>
              <a:rPr lang="it-IT" sz="2000" i="1" dirty="0" err="1" smtClean="0">
                <a:latin typeface="+mj-lt"/>
              </a:rPr>
              <a:t>local</a:t>
            </a:r>
            <a:endParaRPr lang="it-IT" sz="2000" i="1" dirty="0" smtClean="0">
              <a:latin typeface="+mj-lt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it-IT" sz="2000" dirty="0">
              <a:latin typeface="+mj-lt"/>
            </a:endParaRPr>
          </a:p>
        </p:txBody>
      </p:sp>
      <p:grpSp>
        <p:nvGrpSpPr>
          <p:cNvPr id="56" name="Gruppo 55"/>
          <p:cNvGrpSpPr/>
          <p:nvPr/>
        </p:nvGrpSpPr>
        <p:grpSpPr>
          <a:xfrm>
            <a:off x="651851" y="2827830"/>
            <a:ext cx="4891552" cy="2279968"/>
            <a:chOff x="429750" y="2560472"/>
            <a:chExt cx="4891552" cy="2279968"/>
          </a:xfrm>
        </p:grpSpPr>
        <p:grpSp>
          <p:nvGrpSpPr>
            <p:cNvPr id="39" name="Gruppo 38"/>
            <p:cNvGrpSpPr/>
            <p:nvPr/>
          </p:nvGrpSpPr>
          <p:grpSpPr>
            <a:xfrm>
              <a:off x="429750" y="2560472"/>
              <a:ext cx="4891552" cy="2279968"/>
              <a:chOff x="429750" y="2560472"/>
              <a:chExt cx="4891552" cy="2279968"/>
            </a:xfrm>
          </p:grpSpPr>
          <p:grpSp>
            <p:nvGrpSpPr>
              <p:cNvPr id="38" name="Gruppo 37"/>
              <p:cNvGrpSpPr/>
              <p:nvPr/>
            </p:nvGrpSpPr>
            <p:grpSpPr>
              <a:xfrm>
                <a:off x="429750" y="2560472"/>
                <a:ext cx="4891552" cy="2279968"/>
                <a:chOff x="429750" y="2560472"/>
                <a:chExt cx="4891552" cy="2279968"/>
              </a:xfrm>
            </p:grpSpPr>
            <p:pic>
              <p:nvPicPr>
                <p:cNvPr id="1026" name="Picture 2" descr="https://cdn-images-1.medium.com/max/1600/1*03J8EfjypEnzi2DenQcCdg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137"/>
                <a:stretch/>
              </p:blipFill>
              <p:spPr bwMode="auto">
                <a:xfrm>
                  <a:off x="429750" y="2560472"/>
                  <a:ext cx="4891552" cy="2279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Rettangolo 25"/>
                <p:cNvSpPr/>
                <p:nvPr/>
              </p:nvSpPr>
              <p:spPr>
                <a:xfrm>
                  <a:off x="429750" y="2769360"/>
                  <a:ext cx="907262" cy="8013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40" name="Rettangolo 39"/>
              <p:cNvSpPr/>
              <p:nvPr/>
            </p:nvSpPr>
            <p:spPr>
              <a:xfrm>
                <a:off x="582150" y="3898177"/>
                <a:ext cx="907262" cy="8013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5" name="Ovale 24"/>
            <p:cNvSpPr/>
            <p:nvPr/>
          </p:nvSpPr>
          <p:spPr>
            <a:xfrm>
              <a:off x="432000" y="2780968"/>
              <a:ext cx="36004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</a:t>
              </a:r>
              <a:endParaRPr lang="it-IT" dirty="0"/>
            </a:p>
          </p:txBody>
        </p:sp>
        <p:sp>
          <p:nvSpPr>
            <p:cNvPr id="28" name="Ovale 27"/>
            <p:cNvSpPr/>
            <p:nvPr/>
          </p:nvSpPr>
          <p:spPr>
            <a:xfrm>
              <a:off x="936000" y="2780968"/>
              <a:ext cx="36004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</a:t>
              </a:r>
              <a:endParaRPr lang="it-IT" dirty="0"/>
            </a:p>
          </p:txBody>
        </p:sp>
        <p:sp>
          <p:nvSpPr>
            <p:cNvPr id="31" name="Ovale 30"/>
            <p:cNvSpPr/>
            <p:nvPr/>
          </p:nvSpPr>
          <p:spPr>
            <a:xfrm>
              <a:off x="453336" y="3904744"/>
              <a:ext cx="36004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</a:t>
              </a:r>
              <a:endParaRPr lang="it-IT" dirty="0"/>
            </a:p>
          </p:txBody>
        </p:sp>
        <p:sp>
          <p:nvSpPr>
            <p:cNvPr id="32" name="Ovale 31"/>
            <p:cNvSpPr/>
            <p:nvPr/>
          </p:nvSpPr>
          <p:spPr>
            <a:xfrm>
              <a:off x="936000" y="3168000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B</a:t>
              </a:r>
              <a:endParaRPr lang="it-IT" dirty="0"/>
            </a:p>
          </p:txBody>
        </p:sp>
        <p:sp>
          <p:nvSpPr>
            <p:cNvPr id="33" name="Ovale 32"/>
            <p:cNvSpPr/>
            <p:nvPr/>
          </p:nvSpPr>
          <p:spPr>
            <a:xfrm>
              <a:off x="432000" y="3168000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B</a:t>
              </a:r>
              <a:endParaRPr lang="it-IT" dirty="0"/>
            </a:p>
          </p:txBody>
        </p:sp>
        <p:sp>
          <p:nvSpPr>
            <p:cNvPr id="34" name="Ovale 33"/>
            <p:cNvSpPr/>
            <p:nvPr/>
          </p:nvSpPr>
          <p:spPr>
            <a:xfrm>
              <a:off x="684000" y="3168000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B</a:t>
              </a:r>
              <a:endParaRPr lang="it-IT" dirty="0"/>
            </a:p>
          </p:txBody>
        </p:sp>
        <p:sp>
          <p:nvSpPr>
            <p:cNvPr id="37" name="Ovale 36"/>
            <p:cNvSpPr/>
            <p:nvPr/>
          </p:nvSpPr>
          <p:spPr>
            <a:xfrm>
              <a:off x="453336" y="4339531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B</a:t>
              </a:r>
              <a:endParaRPr lang="it-IT" dirty="0"/>
            </a:p>
          </p:txBody>
        </p:sp>
        <p:sp>
          <p:nvSpPr>
            <p:cNvPr id="27" name="Ovale 26"/>
            <p:cNvSpPr/>
            <p:nvPr/>
          </p:nvSpPr>
          <p:spPr>
            <a:xfrm>
              <a:off x="684000" y="2780968"/>
              <a:ext cx="36000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</a:t>
              </a:r>
              <a:endParaRPr lang="it-IT" dirty="0"/>
            </a:p>
          </p:txBody>
        </p:sp>
        <p:sp>
          <p:nvSpPr>
            <p:cNvPr id="42" name="Rettangolo 41"/>
            <p:cNvSpPr/>
            <p:nvPr/>
          </p:nvSpPr>
          <p:spPr>
            <a:xfrm>
              <a:off x="2898822" y="4264744"/>
              <a:ext cx="907262" cy="324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/>
            <p:cNvSpPr/>
            <p:nvPr/>
          </p:nvSpPr>
          <p:spPr>
            <a:xfrm>
              <a:off x="4249985" y="3247814"/>
              <a:ext cx="907262" cy="8013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Ovale 43"/>
            <p:cNvSpPr/>
            <p:nvPr/>
          </p:nvSpPr>
          <p:spPr>
            <a:xfrm>
              <a:off x="2943632" y="4229168"/>
              <a:ext cx="36004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?</a:t>
              </a:r>
              <a:endParaRPr lang="it-IT" dirty="0"/>
            </a:p>
          </p:txBody>
        </p:sp>
        <p:sp>
          <p:nvSpPr>
            <p:cNvPr id="45" name="Ovale 44"/>
            <p:cNvSpPr/>
            <p:nvPr/>
          </p:nvSpPr>
          <p:spPr>
            <a:xfrm>
              <a:off x="3364889" y="4229168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?</a:t>
              </a:r>
            </a:p>
          </p:txBody>
        </p:sp>
        <p:sp>
          <p:nvSpPr>
            <p:cNvPr id="46" name="Ovale 45"/>
            <p:cNvSpPr/>
            <p:nvPr/>
          </p:nvSpPr>
          <p:spPr>
            <a:xfrm>
              <a:off x="4284000" y="3148737"/>
              <a:ext cx="360040" cy="360000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>
              <a:solidFill>
                <a:srgbClr val="1F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</a:t>
              </a:r>
              <a:endParaRPr lang="it-IT" dirty="0"/>
            </a:p>
          </p:txBody>
        </p:sp>
        <p:sp>
          <p:nvSpPr>
            <p:cNvPr id="47" name="Ovale 46"/>
            <p:cNvSpPr/>
            <p:nvPr/>
          </p:nvSpPr>
          <p:spPr>
            <a:xfrm>
              <a:off x="4284000" y="3607814"/>
              <a:ext cx="360040" cy="360000"/>
            </a:xfrm>
            <a:prstGeom prst="ellipse">
              <a:avLst/>
            </a:prstGeom>
            <a:solidFill>
              <a:srgbClr val="FF7F0E">
                <a:alpha val="49804"/>
              </a:srgbClr>
            </a:solidFill>
            <a:ln>
              <a:solidFill>
                <a:srgbClr val="FF7F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B</a:t>
              </a:r>
              <a:endParaRPr lang="it-IT" dirty="0"/>
            </a:p>
          </p:txBody>
        </p:sp>
        <p:sp>
          <p:nvSpPr>
            <p:cNvPr id="53" name="Rettangolo 52"/>
            <p:cNvSpPr/>
            <p:nvPr/>
          </p:nvSpPr>
          <p:spPr>
            <a:xfrm>
              <a:off x="792000" y="3930855"/>
              <a:ext cx="6094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dirty="0" err="1" smtClean="0">
                  <a:latin typeface="+mj-lt"/>
                </a:rPr>
                <a:t>Signal</a:t>
              </a:r>
              <a:endParaRPr lang="it-IT" sz="1400" dirty="0">
                <a:latin typeface="+mj-lt"/>
              </a:endParaRPr>
            </a:p>
          </p:txBody>
        </p:sp>
        <p:sp>
          <p:nvSpPr>
            <p:cNvPr id="57" name="Rettangolo 56"/>
            <p:cNvSpPr/>
            <p:nvPr/>
          </p:nvSpPr>
          <p:spPr>
            <a:xfrm>
              <a:off x="792000" y="4365787"/>
              <a:ext cx="10371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00" dirty="0" smtClean="0">
                  <a:latin typeface="+mj-lt"/>
                </a:rPr>
                <a:t>Background</a:t>
              </a:r>
              <a:endParaRPr lang="it-IT" sz="1400" dirty="0">
                <a:latin typeface="+mj-lt"/>
              </a:endParaRPr>
            </a:p>
          </p:txBody>
        </p:sp>
      </p:grpSp>
      <p:pic>
        <p:nvPicPr>
          <p:cNvPr id="35" name="Immagine 34"/>
          <p:cNvPicPr>
            <a:picLocks noChangeAspect="1"/>
          </p:cNvPicPr>
          <p:nvPr/>
        </p:nvPicPr>
        <p:blipFill rotWithShape="1">
          <a:blip r:embed="rId3"/>
          <a:srcRect l="47297" t="5712" r="6757" b="73343"/>
          <a:stretch/>
        </p:blipFill>
        <p:spPr>
          <a:xfrm>
            <a:off x="9120336" y="1844824"/>
            <a:ext cx="244827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8633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" id="{DB440286-699A-6349-BFD7-23131CA953B5}" vid="{FA2C6C6E-8E23-6D4F-B4FE-4765F17B736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8670</TotalTime>
  <Words>796</Words>
  <Application>Microsoft Office PowerPoint</Application>
  <PresentationFormat>Widescreen</PresentationFormat>
  <Paragraphs>268</Paragraphs>
  <Slides>24</Slides>
  <Notes>7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Tema di Office</vt:lpstr>
      <vt:lpstr>Study of heavy-flavour baryons with machine learning with ALICE</vt:lpstr>
      <vt:lpstr>Outline</vt:lpstr>
      <vt:lpstr>Strong interaction and Hadron physics</vt:lpstr>
      <vt:lpstr>Recent results in pp collisions</vt:lpstr>
      <vt:lpstr>Λ_C^+→pK^- π^+: Signal extraction</vt:lpstr>
      <vt:lpstr>Cuts on topological variables</vt:lpstr>
      <vt:lpstr>Fit procedure</vt:lpstr>
      <vt:lpstr>Optimization of S/B</vt:lpstr>
      <vt:lpstr>ML techniques on Signal-Background discrimination</vt:lpstr>
      <vt:lpstr>ML on the data: Application</vt:lpstr>
      <vt:lpstr>Determination of the working point</vt:lpstr>
      <vt:lpstr>Measurement of the cross section</vt:lpstr>
      <vt:lpstr>Conclusions and Perspectives</vt:lpstr>
      <vt:lpstr>Thank you for your attention</vt:lpstr>
      <vt:lpstr>ALICE physics</vt:lpstr>
      <vt:lpstr>Hadron Production with ALICE in pp collisions</vt:lpstr>
      <vt:lpstr>Experimental Setup: ITS</vt:lpstr>
      <vt:lpstr>TPC: General Features</vt:lpstr>
      <vt:lpstr>TPC: General Features</vt:lpstr>
      <vt:lpstr>TOF</vt:lpstr>
      <vt:lpstr>Topological Variables</vt:lpstr>
      <vt:lpstr>Bayes PID</vt:lpstr>
      <vt:lpstr>Domande</vt:lpstr>
      <vt:lpstr>Application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Giovanni;Celotto</dc:creator>
  <cp:lastModifiedBy>Celotto Giovanni</cp:lastModifiedBy>
  <cp:revision>359</cp:revision>
  <cp:lastPrinted>2022-10-27T12:50:50Z</cp:lastPrinted>
  <dcterms:created xsi:type="dcterms:W3CDTF">2021-09-04T10:42:35Z</dcterms:created>
  <dcterms:modified xsi:type="dcterms:W3CDTF">2022-11-06T14:46:53Z</dcterms:modified>
</cp:coreProperties>
</file>